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31"/>
  </p:notesMasterIdLst>
  <p:handoutMasterIdLst>
    <p:handoutMasterId r:id="rId32"/>
  </p:handoutMasterIdLst>
  <p:sldIdLst>
    <p:sldId id="481" r:id="rId6"/>
    <p:sldId id="418" r:id="rId7"/>
    <p:sldId id="483" r:id="rId8"/>
    <p:sldId id="503" r:id="rId9"/>
    <p:sldId id="492" r:id="rId10"/>
    <p:sldId id="392" r:id="rId11"/>
    <p:sldId id="371" r:id="rId12"/>
    <p:sldId id="415" r:id="rId13"/>
    <p:sldId id="443" r:id="rId14"/>
    <p:sldId id="485" r:id="rId15"/>
    <p:sldId id="486" r:id="rId16"/>
    <p:sldId id="487" r:id="rId17"/>
    <p:sldId id="488" r:id="rId18"/>
    <p:sldId id="491" r:id="rId19"/>
    <p:sldId id="499" r:id="rId20"/>
    <p:sldId id="500" r:id="rId21"/>
    <p:sldId id="470" r:id="rId22"/>
    <p:sldId id="440" r:id="rId23"/>
    <p:sldId id="412" r:id="rId24"/>
    <p:sldId id="411" r:id="rId25"/>
    <p:sldId id="410" r:id="rId26"/>
    <p:sldId id="474" r:id="rId27"/>
    <p:sldId id="399" r:id="rId28"/>
    <p:sldId id="400" r:id="rId29"/>
    <p:sldId id="396" r:id="rId30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iao, Monica" initials="XM" lastIdx="1" clrIdx="0">
    <p:extLst>
      <p:ext uri="{19B8F6BF-5375-455C-9EA6-DF929625EA0E}">
        <p15:presenceInfo xmlns:p15="http://schemas.microsoft.com/office/powerpoint/2012/main" userId="S::Monica.Xiao@informa.com::1e27f0c4-c410-41f0-931e-626854d9c1a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10238C"/>
    <a:srgbClr val="31859C"/>
    <a:srgbClr val="604A7B"/>
    <a:srgbClr val="E6E6E6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85" autoAdjust="0"/>
    <p:restoredTop sz="77467" autoAdjust="0"/>
  </p:normalViewPr>
  <p:slideViewPr>
    <p:cSldViewPr snapToGrid="0">
      <p:cViewPr varScale="1">
        <p:scale>
          <a:sx n="52" d="100"/>
          <a:sy n="52" d="100"/>
        </p:scale>
        <p:origin x="14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6CFC6F-F73D-4AA6-AA6C-88F78195A540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B5B4D-5BF3-4B99-B311-DFB84AFC6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871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9B32EF-6CE4-43B6-AD20-036CD3FC34BF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C2F4F6-333B-4475-975F-EA4C8BA692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74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2F4F6-333B-4475-975F-EA4C8BA692C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950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2F4F6-333B-4475-975F-EA4C8BA692C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642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2F4F6-333B-4475-975F-EA4C8BA692C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399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2F4F6-333B-4475-975F-EA4C8BA692C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767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038980-1CC0-4568-9862-35EA24FB4F8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270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B304C-4D64-4F67-9BFC-156AE7BEFE7F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8406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2F4F6-333B-4475-975F-EA4C8BA692C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311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B304C-4D64-4F67-9BFC-156AE7BEFE7F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3048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B304C-4D64-4F67-9BFC-156AE7BEFE7F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4558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2F4F6-333B-4475-975F-EA4C8BA692C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104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2F4F6-333B-4475-975F-EA4C8BA692C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2244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2F4F6-333B-4475-975F-EA4C8BA692C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486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2F4F6-333B-4475-975F-EA4C8BA692C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12293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2F4F6-333B-4475-975F-EA4C8BA692C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8068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2F4F6-333B-4475-975F-EA4C8BA692C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0948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2F4F6-333B-4475-975F-EA4C8BA692C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8742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在页面右上方也提供快速检索工具，不过这里多了一个下拉菜单，</a:t>
            </a:r>
            <a:r>
              <a:rPr lang="en-US" altLang="zh-CN" dirty="0"/>
              <a:t>1. </a:t>
            </a:r>
            <a:r>
              <a:rPr lang="zh-CN" altLang="en-US" dirty="0"/>
              <a:t>我们可以通过下拉菜单限定搜索的范围，是在本刊搜索？还是全站搜索？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 </a:t>
            </a:r>
            <a:r>
              <a:rPr lang="zh-CN" altLang="en-US" dirty="0"/>
              <a:t>在期刊封面下方我们可以看到一组数字，这组数字分别提供了这篇文章被访问的次数、被引用的次数，和在社交媒体这样的非传统的传播渠道中分享的次数，可以说是文章级别的衡量标准，这组数字反映了文章的受关注程度和影响力。更详细的数据可以在</a:t>
            </a:r>
            <a:r>
              <a:rPr lang="zh-CN" altLang="en-US" sz="12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主导航栏的</a:t>
            </a:r>
            <a:r>
              <a:rPr lang="en-US" altLang="zh-CN" sz="12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Metrics</a:t>
            </a:r>
            <a:r>
              <a:rPr lang="zh-CN" altLang="en-US" sz="12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标签下找到。</a:t>
            </a:r>
            <a:endParaRPr lang="en-US" altLang="zh-CN" sz="1200" dirty="0">
              <a:solidFill>
                <a:srgbClr val="FF99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zh-CN" altLang="en-US" dirty="0"/>
              <a:t>顺着往右看，这里有文章访问权限的标识。这里显示绿色，是有全文访问权限的。如果这里没有任何访问标识，然后在下面的横向导航栏最后，也就是当前显示</a:t>
            </a:r>
            <a:r>
              <a:rPr lang="en-US" altLang="zh-CN" dirty="0"/>
              <a:t>PDF</a:t>
            </a:r>
            <a:r>
              <a:rPr lang="zh-CN" altLang="en-US" dirty="0"/>
              <a:t>下载的地方，出现一个橙色的</a:t>
            </a:r>
            <a:r>
              <a:rPr lang="en-US" altLang="zh-CN" dirty="0"/>
              <a:t>Get Access</a:t>
            </a:r>
            <a:r>
              <a:rPr lang="zh-CN" altLang="en-US" dirty="0"/>
              <a:t>的按钮的话，就说明这篇文章目前没有访问权限，我们可以联系图书馆老师进行文献传递。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4. </a:t>
            </a:r>
            <a:r>
              <a:rPr lang="zh-CN" altLang="en-US" dirty="0"/>
              <a:t>在我们开始阅读文章的时候，我们可以看到横向的主导航栏，和左侧的文章结构导航。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5. </a:t>
            </a:r>
            <a:r>
              <a:rPr lang="zh-CN" altLang="en-US" dirty="0"/>
              <a:t>这里有一串社交媒体的</a:t>
            </a:r>
            <a:r>
              <a:rPr lang="en-US" altLang="zh-CN" dirty="0"/>
              <a:t>Logo</a:t>
            </a:r>
            <a:r>
              <a:rPr lang="zh-CN" altLang="en-US" dirty="0"/>
              <a:t>，通过这个黄色的加号可以打开一系列社交媒体分享按钮，可以把当前文章分享到我们的社交朋友圈。靠这样的学术互动，很可能找到我们潜在的合作者。</a:t>
            </a:r>
            <a:endParaRPr lang="en-US" dirty="0"/>
          </a:p>
          <a:p>
            <a:r>
              <a:rPr lang="en-US" altLang="zh-CN" dirty="0"/>
              <a:t>6. </a:t>
            </a:r>
            <a:r>
              <a:rPr lang="zh-CN" altLang="en-US" dirty="0"/>
              <a:t>留意每篇文章右手边的文章推荐清单，这里分为</a:t>
            </a:r>
            <a:r>
              <a:rPr lang="en-US" altLang="zh-CN" dirty="0"/>
              <a:t>2</a:t>
            </a:r>
            <a:r>
              <a:rPr lang="zh-CN" altLang="en-US" dirty="0"/>
              <a:t>部分，一部分系统根据相关性推荐的阅读清单，另一部分是其他读者的阅读清单。我们在座的各位，跟所有的读者一样，都有自己的专业方向，那么其他读过这篇论文的人很可能跟我们有共同的兴趣点，但是大家很可能拥有不同的专业背景，所以这部分阅读清单很可能为我们提供了不同交叉学科的相关内容。对我们开阔思路可能会有所帮助。</a:t>
            </a:r>
            <a:endParaRPr lang="en-US" altLang="zh-CN" dirty="0"/>
          </a:p>
          <a:p>
            <a:r>
              <a:rPr lang="zh-CN" altLang="en-US" dirty="0"/>
              <a:t>去年，</a:t>
            </a:r>
            <a:r>
              <a:rPr lang="en-US" altLang="zh-CN" dirty="0"/>
              <a:t>T&amp;F</a:t>
            </a:r>
            <a:r>
              <a:rPr lang="zh-CN" altLang="en-US" dirty="0"/>
              <a:t>给文章增加了音频插件，也就是说我们不仅可以在线阅读、下载</a:t>
            </a:r>
            <a:r>
              <a:rPr lang="en-US" altLang="zh-CN" dirty="0"/>
              <a:t>PDF</a:t>
            </a:r>
            <a:r>
              <a:rPr lang="zh-CN" altLang="en-US" dirty="0"/>
              <a:t>存档，还可以收听相应的文章。</a:t>
            </a:r>
            <a:endParaRPr lang="en-US" altLang="zh-C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2F4F6-333B-4475-975F-EA4C8BA692C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4228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2F4F6-333B-4475-975F-EA4C8BA692C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8124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2F4F6-333B-4475-975F-EA4C8BA692C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8488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2F4F6-333B-4475-975F-EA4C8BA692C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1984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2F4F6-333B-4475-975F-EA4C8BA692C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079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2F4F6-333B-4475-975F-EA4C8BA692CC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9643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2F4F6-333B-4475-975F-EA4C8BA692C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8134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2F4F6-333B-4475-975F-EA4C8BA692CC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1262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B304C-4D64-4F67-9BFC-156AE7BEFE7F}" type="slidenum">
              <a:rPr lang="en-GB" smtClean="0"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3384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2400" y="1773238"/>
            <a:ext cx="9855200" cy="16557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2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74333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3399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126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67" y="2852738"/>
            <a:ext cx="1041400" cy="386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677" name="Picture 5"/>
          <p:cNvPicPr>
            <a:picLocks noChangeAspect="1" noChangeArrowheads="1"/>
          </p:cNvPicPr>
          <p:nvPr/>
        </p:nvPicPr>
        <p:blipFill>
          <a:blip r:embed="rId3" cstate="print"/>
          <a:srcRect t="15486" r="83788"/>
          <a:stretch>
            <a:fillRect/>
          </a:stretch>
        </p:blipFill>
        <p:spPr bwMode="auto">
          <a:xfrm>
            <a:off x="10367434" y="1"/>
            <a:ext cx="1824567" cy="144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2679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C38B114-2175-45DC-9DFB-77CA5C27EE6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>
          <a:xfrm>
            <a:off x="4095736" y="6572273"/>
            <a:ext cx="3860800" cy="18097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53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38B114-2175-45DC-9DFB-77CA5C27E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551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38B114-2175-45DC-9DFB-77CA5C27E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456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90651" y="1412876"/>
            <a:ext cx="5080000" cy="496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3851" y="1412876"/>
            <a:ext cx="5080000" cy="496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38B114-2175-45DC-9DFB-77CA5C27E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217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38B114-2175-45DC-9DFB-77CA5C27E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383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38B114-2175-45DC-9DFB-77CA5C27E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895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38B114-2175-45DC-9DFB-77CA5C27E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283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38B114-2175-45DC-9DFB-77CA5C27E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603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38B114-2175-45DC-9DFB-77CA5C27E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068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38B114-2175-45DC-9DFB-77CA5C27E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364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38B114-2175-45DC-9DFB-77CA5C27E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491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3051" y="188914"/>
            <a:ext cx="2590800" cy="61928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90651" y="188914"/>
            <a:ext cx="7569200" cy="61928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38B114-2175-45DC-9DFB-77CA5C27E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2144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90651" y="1412876"/>
            <a:ext cx="5080000" cy="4968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3851" y="1412876"/>
            <a:ext cx="5080000" cy="4968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524626"/>
            <a:ext cx="3860800" cy="180975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472334" y="6500814"/>
            <a:ext cx="673100" cy="312737"/>
          </a:xfrm>
        </p:spPr>
        <p:txBody>
          <a:bodyPr/>
          <a:lstStyle>
            <a:lvl1pPr>
              <a:defRPr/>
            </a:lvl1pPr>
          </a:lstStyle>
          <a:p>
            <a:fld id="{EC38B114-2175-45DC-9DFB-77CA5C27E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742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390651" y="1412876"/>
            <a:ext cx="10363200" cy="49688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165600" y="6524626"/>
            <a:ext cx="3860800" cy="180975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1472334" y="6500814"/>
            <a:ext cx="673100" cy="312737"/>
          </a:xfrm>
        </p:spPr>
        <p:txBody>
          <a:bodyPr/>
          <a:lstStyle>
            <a:lvl1pPr>
              <a:defRPr/>
            </a:lvl1pPr>
          </a:lstStyle>
          <a:p>
            <a:fld id="{EC38B114-2175-45DC-9DFB-77CA5C27E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6299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0000" y="1800000"/>
            <a:ext cx="10272000" cy="4392000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60000" y="792000"/>
            <a:ext cx="102720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023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90651" y="1412876"/>
            <a:ext cx="103632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1651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524626"/>
            <a:ext cx="386080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003399"/>
                </a:solidFill>
                <a:latin typeface="+mn-lt"/>
              </a:defRPr>
            </a:lvl1pPr>
          </a:lstStyle>
          <a:p>
            <a:endParaRPr lang="en-GB"/>
          </a:p>
        </p:txBody>
      </p:sp>
      <p:pic>
        <p:nvPicPr>
          <p:cNvPr id="411653" name="Picture 5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1967" y="2852738"/>
            <a:ext cx="1041400" cy="386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654" name="Picture 6"/>
          <p:cNvPicPr>
            <a:picLocks noChangeAspect="1" noChangeArrowheads="1"/>
          </p:cNvPicPr>
          <p:nvPr/>
        </p:nvPicPr>
        <p:blipFill>
          <a:blip r:embed="rId18" cstate="print"/>
          <a:srcRect t="15486" r="83788"/>
          <a:stretch>
            <a:fillRect/>
          </a:stretch>
        </p:blipFill>
        <p:spPr bwMode="auto">
          <a:xfrm>
            <a:off x="10367434" y="1"/>
            <a:ext cx="1824567" cy="144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65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407584" y="188913"/>
            <a:ext cx="8913283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165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72334" y="6500814"/>
            <a:ext cx="673100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003399"/>
                </a:solidFill>
                <a:latin typeface="+mn-lt"/>
              </a:defRPr>
            </a:lvl1pPr>
          </a:lstStyle>
          <a:p>
            <a:fld id="{EC38B114-2175-45DC-9DFB-77CA5C27EE6E}" type="slidenum">
              <a:rPr lang="en-GB" smtClean="0"/>
              <a:t>‹#›</a:t>
            </a:fld>
            <a:endParaRPr lang="en-GB"/>
          </a:p>
        </p:txBody>
      </p:sp>
      <p:sp>
        <p:nvSpPr>
          <p:cNvPr id="2" name="MSIPCMContentMarking" descr="{&quot;HashCode&quot;:-1348403003,&quot;Placement&quot;:&quot;Footer&quot;}">
            <a:extLst>
              <a:ext uri="{FF2B5EF4-FFF2-40B4-BE49-F238E27FC236}">
                <a16:creationId xmlns:a16="http://schemas.microsoft.com/office/drawing/2014/main" id="{42E6540F-8A2A-49D8-BD01-43F533FABD9F}"/>
              </a:ext>
            </a:extLst>
          </p:cNvPr>
          <p:cNvSpPr txBox="1"/>
          <p:nvPr userDrawn="1"/>
        </p:nvSpPr>
        <p:spPr>
          <a:xfrm>
            <a:off x="0" y="6618048"/>
            <a:ext cx="2130404" cy="239952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900">
                <a:solidFill>
                  <a:srgbClr val="0078D7"/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  <p:extLst>
      <p:ext uri="{BB962C8B-B14F-4D97-AF65-F5344CB8AC3E}">
        <p14:creationId xmlns:p14="http://schemas.microsoft.com/office/powerpoint/2010/main" val="537995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3399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3399"/>
          </a:solidFill>
          <a:latin typeface="Stone Sans ITC TT" pitchFamily="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3399"/>
          </a:solidFill>
          <a:latin typeface="Stone Sans ITC TT" pitchFamily="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3399"/>
          </a:solidFill>
          <a:latin typeface="Stone Sans ITC TT" pitchFamily="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3399"/>
          </a:solidFill>
          <a:latin typeface="Stone Sans ITC TT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3399"/>
          </a:solidFill>
          <a:latin typeface="Stone Sans ITC TT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3399"/>
          </a:solidFill>
          <a:latin typeface="Stone Sans ITC TT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3399"/>
          </a:solidFill>
          <a:latin typeface="Stone Sans ITC TT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003399"/>
          </a:solidFill>
          <a:latin typeface="Stone Sans ITC TT" pitchFamily="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ndfonline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.tandfonline.com/s/article/Searching-our-site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7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3933" y="700777"/>
            <a:ext cx="9855200" cy="1655762"/>
          </a:xfrm>
        </p:spPr>
        <p:txBody>
          <a:bodyPr/>
          <a:lstStyle/>
          <a:p>
            <a:r>
              <a:rPr lang="en-GB" sz="4400" dirty="0">
                <a:latin typeface="Calibri" panose="020F0502020204030204" pitchFamily="34" charset="0"/>
              </a:rPr>
              <a:t>Taylor &amp; Francis Online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99" y="5251685"/>
            <a:ext cx="8534400" cy="545151"/>
          </a:xfrm>
        </p:spPr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</a:rPr>
              <a:t>发现 ∙ 学习 ∙ 分享</a:t>
            </a:r>
            <a:endParaRPr lang="en-US" altLang="zh-CN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734" y="2505354"/>
            <a:ext cx="4164531" cy="237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11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</a:rPr>
              <a:t>Taylor &amp; Francis</a:t>
            </a:r>
            <a:r>
              <a:rPr lang="zh-CN" altLang="en-US" dirty="0">
                <a:latin typeface="Calibri" panose="020F0502020204030204" pitchFamily="34" charset="0"/>
              </a:rPr>
              <a:t>出版集团介绍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1700952" y="1527284"/>
            <a:ext cx="7355366" cy="302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创建于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1798</a:t>
            </a:r>
            <a:r>
              <a: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年，出版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2700</a:t>
            </a:r>
            <a:r>
              <a: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余种学术期刊</a:t>
            </a:r>
            <a:endParaRPr lang="en-GB" altLang="zh-CN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buFont typeface="Courier New" panose="02070309020205020404" pitchFamily="49" charset="0"/>
              <a:buChar char="◦"/>
            </a:pPr>
            <a:r>
              <a:rPr lang="zh-CN" altLang="en-US" sz="1600" dirty="0">
                <a:cs typeface="Arial" panose="020B0604020202020204" pitchFamily="34" charset="0"/>
              </a:rPr>
              <a:t>最早商业运作学术期刊的出版社</a:t>
            </a:r>
            <a:endParaRPr lang="en-US" altLang="zh-CN" sz="1600" dirty="0">
              <a:cs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buFont typeface="Courier New" panose="02070309020205020404" pitchFamily="49" charset="0"/>
              <a:buChar char="◦"/>
            </a:pPr>
            <a:r>
              <a:rPr lang="zh-CN" altLang="en-US" sz="1600" dirty="0">
                <a:cs typeface="Arial" panose="020B0604020202020204" pitchFamily="34" charset="0"/>
              </a:rPr>
              <a:t>全球最大的社会科学出版社；</a:t>
            </a:r>
            <a:r>
              <a:rPr lang="en-GB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的人文社科类期刊被</a:t>
            </a:r>
            <a:r>
              <a:rPr lang="en-GB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SSCI/A&amp;HCI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收</a:t>
            </a:r>
            <a:r>
              <a:rPr lang="zh-CN" altLang="en-US" sz="1600" dirty="0">
                <a:cs typeface="Arial" panose="020B0604020202020204" pitchFamily="34" charset="0"/>
              </a:rPr>
              <a:t>录；</a:t>
            </a:r>
            <a:r>
              <a:rPr lang="en-GB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70%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的科技类期刊被</a:t>
            </a:r>
            <a:r>
              <a:rPr lang="en-GB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SCIE 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收</a:t>
            </a:r>
            <a:r>
              <a:rPr lang="zh-CN" altLang="en-US" sz="1600" dirty="0">
                <a:cs typeface="Arial" panose="020B0604020202020204" pitchFamily="34" charset="0"/>
              </a:rPr>
              <a:t>录</a:t>
            </a:r>
            <a:endParaRPr lang="en-GB" altLang="zh-CN" sz="1600" dirty="0"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◦"/>
            </a:pPr>
            <a:r>
              <a:rPr lang="en-GB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2700+</a:t>
            </a:r>
            <a:r>
              <a:rPr lang="zh-CN" altLang="en-US" sz="1600" dirty="0">
                <a:cs typeface="Arial" panose="020B0604020202020204" pitchFamily="34" charset="0"/>
              </a:rPr>
              <a:t>期刊，</a:t>
            </a:r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2500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为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Open Select</a:t>
            </a:r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◦"/>
            </a:pPr>
            <a:r>
              <a: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合作伙伴</a:t>
            </a:r>
            <a:r>
              <a:rPr lang="en-GB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与</a:t>
            </a:r>
            <a:r>
              <a:rPr lang="en-GB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750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家学协会和大学合作；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Char char="•"/>
            </a:pPr>
            <a:endParaRPr lang="en-US" altLang="zh-CN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全球网络</a:t>
            </a:r>
            <a:r>
              <a:rPr lang="en-GB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– 20 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家代表处遍布全球各大洲：北京、新加坡、东京、牛津</a:t>
            </a:r>
            <a:r>
              <a:rPr lang="en-GB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、费城、墨尔本</a:t>
            </a:r>
            <a:endParaRPr lang="en-GB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Char char="•"/>
            </a:pPr>
            <a:endParaRPr lang="en-GB" altLang="zh-CN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旗下品牌：</a:t>
            </a:r>
            <a:endParaRPr lang="en-GB" altLang="zh-CN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zh-CN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4" descr="T&amp;F_Blue_po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952" y="4569042"/>
            <a:ext cx="2617788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265" y="4576116"/>
            <a:ext cx="17160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Routledge_Blue_po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026" y="4569042"/>
            <a:ext cx="2224087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Philosophical magazin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518" y="1527284"/>
            <a:ext cx="1265237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Philosophical Magazin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1430" y="2165459"/>
            <a:ext cx="13033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4505" y="3433871"/>
            <a:ext cx="1439863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5972" y="4277354"/>
            <a:ext cx="1513546" cy="19874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“cogent oa”的图片搜索结果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012" y="5695537"/>
            <a:ext cx="3317983" cy="52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D756BC2-3567-4CCD-8183-5E8393D783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03"/>
          <a:stretch/>
        </p:blipFill>
        <p:spPr bwMode="auto">
          <a:xfrm>
            <a:off x="3733982" y="5718476"/>
            <a:ext cx="2224087" cy="54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1A3E3C5-6349-4626-A056-BADFA4D0F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030" y="5748309"/>
            <a:ext cx="2319952" cy="48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958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0FB02AD7-4B23-40D1-9F54-B59923CD902D}"/>
              </a:ext>
            </a:extLst>
          </p:cNvPr>
          <p:cNvSpPr txBox="1"/>
          <p:nvPr/>
        </p:nvSpPr>
        <p:spPr>
          <a:xfrm>
            <a:off x="3363032" y="1758125"/>
            <a:ext cx="4012637" cy="3662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rgbClr val="31859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包含</a:t>
            </a:r>
            <a:r>
              <a:rPr lang="en-US" altLang="zh-CN" sz="2000" dirty="0">
                <a:solidFill>
                  <a:srgbClr val="31859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152</a:t>
            </a:r>
            <a:r>
              <a:rPr lang="zh-CN" altLang="en-US" sz="2000" dirty="0">
                <a:solidFill>
                  <a:srgbClr val="31859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种同行评审学术期刊</a:t>
            </a:r>
            <a:endParaRPr lang="en-US" altLang="zh-CN" sz="2000" dirty="0">
              <a:solidFill>
                <a:srgbClr val="31859C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>
              <a:solidFill>
                <a:srgbClr val="31859C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rgbClr val="31859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划分为</a:t>
            </a:r>
            <a:r>
              <a:rPr lang="en-US" altLang="zh-CN" sz="2000" dirty="0">
                <a:solidFill>
                  <a:srgbClr val="31859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4</a:t>
            </a:r>
            <a:r>
              <a:rPr lang="zh-CN" altLang="en-US" sz="2000" dirty="0">
                <a:solidFill>
                  <a:srgbClr val="31859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大主题，涉及</a:t>
            </a:r>
            <a:r>
              <a:rPr lang="en-US" altLang="zh-CN" sz="2000" dirty="0">
                <a:solidFill>
                  <a:srgbClr val="31859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28</a:t>
            </a:r>
            <a:r>
              <a:rPr lang="zh-CN" altLang="en-US" sz="2000" dirty="0">
                <a:solidFill>
                  <a:srgbClr val="31859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个学科</a:t>
            </a:r>
            <a:endParaRPr lang="en-US" altLang="zh-CN" sz="2000" dirty="0">
              <a:solidFill>
                <a:srgbClr val="31859C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800100" lvl="1" indent="-342900">
              <a:buClr>
                <a:srgbClr val="31859C"/>
              </a:buClr>
              <a:buFont typeface="Wingdings 2" panose="05020102010507070707" pitchFamily="18" charset="2"/>
              <a:buChar char="R"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综合医疗与公共卫生</a:t>
            </a:r>
          </a:p>
          <a:p>
            <a:pPr marL="800100" lvl="1" indent="-342900">
              <a:buClr>
                <a:srgbClr val="31859C"/>
              </a:buClr>
              <a:buFont typeface="Wingdings 2" panose="05020102010507070707" pitchFamily="18" charset="2"/>
              <a:buChar char="R"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临床精神病学与神经科学</a:t>
            </a:r>
          </a:p>
          <a:p>
            <a:pPr marL="800100" lvl="1" indent="-342900">
              <a:buClr>
                <a:srgbClr val="31859C"/>
              </a:buClr>
              <a:buFont typeface="Wingdings 2" panose="05020102010507070707" pitchFamily="18" charset="2"/>
              <a:buChar char="R"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综合内科与口腔医学</a:t>
            </a:r>
          </a:p>
          <a:p>
            <a:pPr marL="800100" lvl="1" indent="-342900">
              <a:buClr>
                <a:srgbClr val="31859C"/>
              </a:buClr>
              <a:buFont typeface="Wingdings 2" panose="05020102010507070707" pitchFamily="18" charset="2"/>
              <a:buChar char="R"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药物学与毒理学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lang="en-US" altLang="zh-CN" sz="2000" dirty="0">
              <a:solidFill>
                <a:srgbClr val="31859C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31859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Q1</a:t>
            </a:r>
            <a:r>
              <a:rPr lang="zh-CN" altLang="en-US" sz="2000" dirty="0">
                <a:solidFill>
                  <a:srgbClr val="31859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分区期刊</a:t>
            </a:r>
            <a:r>
              <a:rPr lang="en-US" altLang="zh-CN" sz="2000" dirty="0">
                <a:solidFill>
                  <a:srgbClr val="31859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22</a:t>
            </a:r>
            <a:r>
              <a:rPr lang="zh-CN" altLang="en-US" sz="2000" dirty="0">
                <a:solidFill>
                  <a:srgbClr val="31859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种</a:t>
            </a:r>
            <a:endParaRPr lang="en-US" altLang="zh-CN" sz="2000" dirty="0">
              <a:solidFill>
                <a:srgbClr val="31859C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>
              <a:solidFill>
                <a:srgbClr val="31859C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31859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13</a:t>
            </a:r>
            <a:r>
              <a:rPr lang="zh-CN" altLang="en-US" sz="2000" dirty="0">
                <a:solidFill>
                  <a:srgbClr val="31859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种期刊的</a:t>
            </a:r>
            <a:r>
              <a:rPr lang="en-US" altLang="zh-CN" sz="2000" dirty="0">
                <a:solidFill>
                  <a:srgbClr val="31859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JRC</a:t>
            </a:r>
            <a:r>
              <a:rPr lang="zh-CN" altLang="en-US" sz="2000" dirty="0">
                <a:solidFill>
                  <a:srgbClr val="31859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学科排名前十</a:t>
            </a:r>
            <a:endParaRPr lang="en-US" altLang="zh-CN" sz="2000" dirty="0">
              <a:solidFill>
                <a:srgbClr val="31859C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lang="en-US" altLang="zh-CN" sz="2000" dirty="0">
              <a:solidFill>
                <a:srgbClr val="31859C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</a:rPr>
              <a:t>Taylor &amp; Francis</a:t>
            </a:r>
            <a:r>
              <a:rPr lang="zh-CN" altLang="en-US" dirty="0">
                <a:latin typeface="Calibri" panose="020F0502020204030204" pitchFamily="34" charset="0"/>
              </a:rPr>
              <a:t>医学期刊数据库</a:t>
            </a:r>
            <a:endParaRPr lang="en-GB" dirty="0">
              <a:latin typeface="Calibri" panose="020F050202020403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A9601AD-425C-4C38-8E86-84BD9FC7577D}"/>
              </a:ext>
            </a:extLst>
          </p:cNvPr>
          <p:cNvGrpSpPr/>
          <p:nvPr/>
        </p:nvGrpSpPr>
        <p:grpSpPr>
          <a:xfrm>
            <a:off x="1448005" y="1761565"/>
            <a:ext cx="1909482" cy="4397188"/>
            <a:chOff x="4482353" y="1761565"/>
            <a:chExt cx="1909482" cy="4397188"/>
          </a:xfrm>
        </p:grpSpPr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862B9AD0-C343-4EFA-A155-A8F1924C1204}"/>
                </a:ext>
              </a:extLst>
            </p:cNvPr>
            <p:cNvSpPr/>
            <p:nvPr/>
          </p:nvSpPr>
          <p:spPr>
            <a:xfrm>
              <a:off x="4482353" y="1761565"/>
              <a:ext cx="1909482" cy="4397188"/>
            </a:xfrm>
            <a:prstGeom prst="parallelogram">
              <a:avLst>
                <a:gd name="adj" fmla="val 35563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0" tIns="0" rIns="0" bIns="0" rtlCol="0" anchor="ctr"/>
            <a:lstStyle/>
            <a:p>
              <a:pPr algn="ctr"/>
              <a:endParaRPr lang="en-US" b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A8BBA8C-3F24-4FAF-B2B4-6780F727BD36}"/>
                </a:ext>
              </a:extLst>
            </p:cNvPr>
            <p:cNvSpPr txBox="1"/>
            <p:nvPr/>
          </p:nvSpPr>
          <p:spPr>
            <a:xfrm rot="506748">
              <a:off x="5147335" y="2561009"/>
              <a:ext cx="579518" cy="2856295"/>
            </a:xfrm>
            <a:prstGeom prst="rect">
              <a:avLst/>
            </a:prstGeom>
            <a:noFill/>
          </p:spPr>
          <p:txBody>
            <a:bodyPr vert="wordArtVert" wrap="none" rtlCol="0" anchor="ctr" anchorCtr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</a:rPr>
                <a:t>医学期刊数据库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C4ABC13-81DF-42F5-9DAD-61F279BBB777}"/>
              </a:ext>
            </a:extLst>
          </p:cNvPr>
          <p:cNvGrpSpPr/>
          <p:nvPr/>
        </p:nvGrpSpPr>
        <p:grpSpPr>
          <a:xfrm>
            <a:off x="7215753" y="1761565"/>
            <a:ext cx="1909482" cy="4397188"/>
            <a:chOff x="5741894" y="1761565"/>
            <a:chExt cx="1909482" cy="4397188"/>
          </a:xfrm>
        </p:grpSpPr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EB431C19-2C60-4178-8E5A-492A826A5B18}"/>
                </a:ext>
              </a:extLst>
            </p:cNvPr>
            <p:cNvSpPr/>
            <p:nvPr/>
          </p:nvSpPr>
          <p:spPr>
            <a:xfrm>
              <a:off x="5741894" y="1761565"/>
              <a:ext cx="1909482" cy="4397188"/>
            </a:xfrm>
            <a:prstGeom prst="parallelogram">
              <a:avLst>
                <a:gd name="adj" fmla="val 35563"/>
              </a:avLst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lIns="0" tIns="0" rIns="0" bIns="0" rtlCol="0" anchor="ctr"/>
            <a:lstStyle/>
            <a:p>
              <a:pPr algn="ctr"/>
              <a:endParaRPr lang="en-US" b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57F125F-A064-4B19-973F-DAEC10E89CC0}"/>
                </a:ext>
              </a:extLst>
            </p:cNvPr>
            <p:cNvSpPr txBox="1"/>
            <p:nvPr/>
          </p:nvSpPr>
          <p:spPr>
            <a:xfrm rot="506748">
              <a:off x="6406875" y="2363582"/>
              <a:ext cx="579518" cy="3251146"/>
            </a:xfrm>
            <a:prstGeom prst="rect">
              <a:avLst/>
            </a:prstGeom>
            <a:noFill/>
          </p:spPr>
          <p:txBody>
            <a:bodyPr vert="wordArtVert" wrap="none" rtlCol="0" anchor="ctr" anchorCtr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</a:rPr>
                <a:t>专家见解期刊专辑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5C5920D-BBD7-40CB-9063-D76E915FC7A1}"/>
              </a:ext>
            </a:extLst>
          </p:cNvPr>
          <p:cNvGrpSpPr/>
          <p:nvPr/>
        </p:nvGrpSpPr>
        <p:grpSpPr>
          <a:xfrm>
            <a:off x="9224075" y="1758125"/>
            <a:ext cx="1454274" cy="600016"/>
            <a:chOff x="1292225" y="1914584"/>
            <a:chExt cx="1454274" cy="600016"/>
          </a:xfrm>
        </p:grpSpPr>
        <p:pic>
          <p:nvPicPr>
            <p:cNvPr id="34" name="Picture 14">
              <a:extLst>
                <a:ext uri="{FF2B5EF4-FFF2-40B4-BE49-F238E27FC236}">
                  <a16:creationId xmlns:a16="http://schemas.microsoft.com/office/drawing/2014/main" id="{8337790E-6D8E-4165-A5C2-67D66F74C2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2225" y="1914584"/>
              <a:ext cx="937780" cy="239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15">
              <a:extLst>
                <a:ext uri="{FF2B5EF4-FFF2-40B4-BE49-F238E27FC236}">
                  <a16:creationId xmlns:a16="http://schemas.microsoft.com/office/drawing/2014/main" id="{45C25996-C739-4C70-AC06-E11BCAB036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2225" y="2200884"/>
              <a:ext cx="1454274" cy="313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AECCF5E2-B74B-4E4A-B8E9-CB2795427F3A}"/>
              </a:ext>
            </a:extLst>
          </p:cNvPr>
          <p:cNvSpPr/>
          <p:nvPr/>
        </p:nvSpPr>
        <p:spPr>
          <a:xfrm>
            <a:off x="4326926" y="6349607"/>
            <a:ext cx="35381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Calibri" pitchFamily="34" charset="0"/>
              </a:rPr>
              <a:t>*现刊库内容可延展阅读至</a:t>
            </a:r>
            <a:r>
              <a:rPr lang="en-US" altLang="zh-CN" dirty="0">
                <a:solidFill>
                  <a:srgbClr val="FF0000"/>
                </a:solidFill>
                <a:latin typeface="Calibri" pitchFamily="34" charset="0"/>
              </a:rPr>
              <a:t>1997</a:t>
            </a:r>
            <a:r>
              <a:rPr lang="zh-CN" altLang="en-US" dirty="0">
                <a:solidFill>
                  <a:srgbClr val="FF0000"/>
                </a:solidFill>
                <a:latin typeface="Calibri" pitchFamily="34" charset="0"/>
              </a:rPr>
              <a:t>年</a:t>
            </a:r>
            <a:endParaRPr lang="en-GB" dirty="0">
              <a:latin typeface="Calibri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B667C5-6592-4F5E-A3BD-BF867F1127C4}"/>
              </a:ext>
            </a:extLst>
          </p:cNvPr>
          <p:cNvSpPr/>
          <p:nvPr/>
        </p:nvSpPr>
        <p:spPr>
          <a:xfrm>
            <a:off x="9075195" y="2404853"/>
            <a:ext cx="300778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solidFill>
                  <a:srgbClr val="FF9933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包含的</a:t>
            </a:r>
            <a:r>
              <a:rPr lang="en-US" altLang="zh-CN" sz="2000" dirty="0">
                <a:solidFill>
                  <a:srgbClr val="FF9933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11 </a:t>
            </a:r>
            <a:r>
              <a:rPr lang="zh-CN" altLang="en-US" sz="2000" dirty="0">
                <a:solidFill>
                  <a:srgbClr val="FF9933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种期刊</a:t>
            </a:r>
            <a:endParaRPr lang="en-US" altLang="zh-CN" sz="2000" dirty="0">
              <a:solidFill>
                <a:srgbClr val="FF9933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altLang="zh-CN" sz="2000" dirty="0">
              <a:solidFill>
                <a:srgbClr val="FF9933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solidFill>
                  <a:srgbClr val="FF9933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专注于制药科学领域</a:t>
            </a:r>
            <a:endParaRPr lang="en-US" altLang="zh-CN" sz="2000" dirty="0">
              <a:solidFill>
                <a:srgbClr val="FF9933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altLang="zh-CN" sz="2000" dirty="0">
              <a:solidFill>
                <a:srgbClr val="FF9933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zh-CN" sz="2000" dirty="0">
                <a:solidFill>
                  <a:srgbClr val="FF9933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涉及药物研发的所有阶段</a:t>
            </a:r>
            <a:endParaRPr lang="en-US" altLang="zh-CN" sz="2000" dirty="0">
              <a:solidFill>
                <a:srgbClr val="FF9933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altLang="zh-CN" sz="2000" dirty="0">
              <a:solidFill>
                <a:srgbClr val="FF9933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solidFill>
                  <a:srgbClr val="FF9933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涵盖药学各个热点研究新型主题：</a:t>
            </a:r>
            <a:endParaRPr lang="en-US" altLang="zh-CN" sz="2000" dirty="0">
              <a:solidFill>
                <a:srgbClr val="FF9933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800100" lvl="1" indent="-342900">
              <a:buClr>
                <a:srgbClr val="31859C"/>
              </a:buClr>
              <a:buFont typeface="Wingdings 2" panose="05020102010507070707" pitchFamily="18" charset="2"/>
              <a:buChar char="R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新药研发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800100" lvl="1" indent="-342900">
              <a:buClr>
                <a:srgbClr val="31859C"/>
              </a:buClr>
              <a:buFont typeface="Wingdings 2" panose="05020102010507070707" pitchFamily="18" charset="2"/>
              <a:buChar char="R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疫苗研发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800100" lvl="1" indent="-342900">
              <a:buClr>
                <a:srgbClr val="31859C"/>
              </a:buClr>
              <a:buFont typeface="Wingdings 2" panose="05020102010507070707" pitchFamily="18" charset="2"/>
              <a:buChar char="R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罕见病药物研发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800100" lvl="1" indent="-342900">
              <a:buClr>
                <a:srgbClr val="31859C"/>
              </a:buClr>
              <a:buFont typeface="Wingdings 2" panose="05020102010507070707" pitchFamily="18" charset="2"/>
              <a:buChar char="R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药物基因疗法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800100" lvl="1" indent="-342900">
              <a:buClr>
                <a:srgbClr val="31859C"/>
              </a:buClr>
              <a:buFont typeface="Wingdings 2" panose="05020102010507070707" pitchFamily="18" charset="2"/>
              <a:buChar char="R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药物专利评价 </a:t>
            </a:r>
          </a:p>
        </p:txBody>
      </p:sp>
    </p:spTree>
    <p:extLst>
      <p:ext uri="{BB962C8B-B14F-4D97-AF65-F5344CB8AC3E}">
        <p14:creationId xmlns:p14="http://schemas.microsoft.com/office/powerpoint/2010/main" val="1570140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</a:rPr>
              <a:t>Taylor &amp; Francis</a:t>
            </a:r>
            <a:r>
              <a:rPr lang="zh-CN" altLang="en-US" dirty="0">
                <a:latin typeface="Calibri" panose="020F0502020204030204" pitchFamily="34" charset="0"/>
              </a:rPr>
              <a:t>医学期刊数据库</a:t>
            </a:r>
            <a:endParaRPr lang="en-GB" dirty="0">
              <a:latin typeface="Calibri" panose="020F0502020204030204" pitchFamily="34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AA820B0-CBD9-4781-BFFC-BF5EBD337EAC}"/>
              </a:ext>
            </a:extLst>
          </p:cNvPr>
          <p:cNvGrpSpPr/>
          <p:nvPr/>
        </p:nvGrpSpPr>
        <p:grpSpPr>
          <a:xfrm>
            <a:off x="973668" y="1478730"/>
            <a:ext cx="10826044" cy="4947860"/>
            <a:chOff x="1049868" y="2316930"/>
            <a:chExt cx="10826044" cy="4947860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E1FEE62-FD59-4458-987C-3F06C916C226}"/>
                </a:ext>
              </a:extLst>
            </p:cNvPr>
            <p:cNvGrpSpPr/>
            <p:nvPr/>
          </p:nvGrpSpPr>
          <p:grpSpPr>
            <a:xfrm>
              <a:off x="1049868" y="3132143"/>
              <a:ext cx="10826044" cy="2428875"/>
              <a:chOff x="1049868" y="3132143"/>
              <a:chExt cx="10826044" cy="2428875"/>
            </a:xfrm>
          </p:grpSpPr>
          <p:sp>
            <p:nvSpPr>
              <p:cNvPr id="23" name="Right Arrow 36">
                <a:extLst>
                  <a:ext uri="{FF2B5EF4-FFF2-40B4-BE49-F238E27FC236}">
                    <a16:creationId xmlns:a16="http://schemas.microsoft.com/office/drawing/2014/main" id="{B4A10E5C-E1DD-4B32-8D58-892008898D07}"/>
                  </a:ext>
                </a:extLst>
              </p:cNvPr>
              <p:cNvSpPr/>
              <p:nvPr/>
            </p:nvSpPr>
            <p:spPr bwMode="auto">
              <a:xfrm>
                <a:off x="1049868" y="3132143"/>
                <a:ext cx="10826044" cy="2428875"/>
              </a:xfrm>
              <a:prstGeom prst="rightArrow">
                <a:avLst>
                  <a:gd name="adj1" fmla="val 71326"/>
                  <a:gd name="adj2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Right Arrow 9218">
                <a:extLst>
                  <a:ext uri="{FF2B5EF4-FFF2-40B4-BE49-F238E27FC236}">
                    <a16:creationId xmlns:a16="http://schemas.microsoft.com/office/drawing/2014/main" id="{CD1E080F-2D08-4AF6-8232-75C8E2CC4715}"/>
                  </a:ext>
                </a:extLst>
              </p:cNvPr>
              <p:cNvSpPr/>
              <p:nvPr/>
            </p:nvSpPr>
            <p:spPr bwMode="auto">
              <a:xfrm>
                <a:off x="1049868" y="3870331"/>
                <a:ext cx="10092264" cy="990600"/>
              </a:xfrm>
              <a:prstGeom prst="rightArrow">
                <a:avLst>
                  <a:gd name="adj1" fmla="val 73639"/>
                  <a:gd name="adj2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5A97F24D-0094-47FC-8C71-C053CB2D3B0A}"/>
                  </a:ext>
                </a:extLst>
              </p:cNvPr>
              <p:cNvGrpSpPr/>
              <p:nvPr/>
            </p:nvGrpSpPr>
            <p:grpSpPr>
              <a:xfrm>
                <a:off x="1049868" y="4111474"/>
                <a:ext cx="9848546" cy="484894"/>
                <a:chOff x="1036039" y="7495480"/>
                <a:chExt cx="9848546" cy="484894"/>
              </a:xfrm>
            </p:grpSpPr>
            <p:sp>
              <p:nvSpPr>
                <p:cNvPr id="27" name="Right Arrow 32">
                  <a:extLst>
                    <a:ext uri="{FF2B5EF4-FFF2-40B4-BE49-F238E27FC236}">
                      <a16:creationId xmlns:a16="http://schemas.microsoft.com/office/drawing/2014/main" id="{6FFEC2DA-D85F-4C4C-9AC9-6A92A6D6CB73}"/>
                    </a:ext>
                  </a:extLst>
                </p:cNvPr>
                <p:cNvSpPr/>
                <p:nvPr/>
              </p:nvSpPr>
              <p:spPr bwMode="auto">
                <a:xfrm>
                  <a:off x="9223532" y="7495480"/>
                  <a:ext cx="1661053" cy="484188"/>
                </a:xfrm>
                <a:prstGeom prst="rightArrow">
                  <a:avLst>
                    <a:gd name="adj1" fmla="val 75157"/>
                    <a:gd name="adj2" fmla="val 50000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anchor="ctr" anchorCtr="1"/>
                <a:lstStyle/>
                <a:p>
                  <a:pPr algn="ctr">
                    <a:defRPr/>
                  </a:pPr>
                  <a:r>
                    <a:rPr lang="en-US" altLang="zh-CN" sz="12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LAUNCH</a:t>
                  </a:r>
                  <a:endParaRPr lang="zh-CN" altLang="en-US" sz="12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28" name="Group 9215">
                  <a:extLst>
                    <a:ext uri="{FF2B5EF4-FFF2-40B4-BE49-F238E27FC236}">
                      <a16:creationId xmlns:a16="http://schemas.microsoft.com/office/drawing/2014/main" id="{2D7226D9-DAC8-44CE-8853-17A4BC7EA4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36039" y="7495480"/>
                  <a:ext cx="8219576" cy="484894"/>
                  <a:chOff x="341355" y="8893777"/>
                  <a:chExt cx="8219777" cy="484977"/>
                </a:xfrm>
              </p:grpSpPr>
              <p:sp>
                <p:nvSpPr>
                  <p:cNvPr id="29" name="Right Arrow 30">
                    <a:extLst>
                      <a:ext uri="{FF2B5EF4-FFF2-40B4-BE49-F238E27FC236}">
                        <a16:creationId xmlns:a16="http://schemas.microsoft.com/office/drawing/2014/main" id="{9DD7C545-53A2-4F52-8D72-9F4AD5DBB5FA}"/>
                      </a:ext>
                    </a:extLst>
                  </p:cNvPr>
                  <p:cNvSpPr/>
                  <p:nvPr/>
                </p:nvSpPr>
                <p:spPr>
                  <a:xfrm>
                    <a:off x="6887755" y="8893777"/>
                    <a:ext cx="1673377" cy="484271"/>
                  </a:xfrm>
                  <a:prstGeom prst="rightArrow">
                    <a:avLst>
                      <a:gd name="adj1" fmla="val 75157"/>
                      <a:gd name="adj2" fmla="val 50000"/>
                    </a:avLst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anchor="ctr" anchorCtr="1"/>
                  <a:lstStyle/>
                  <a:p>
                    <a:pPr algn="ctr">
                      <a:defRPr/>
                    </a:pPr>
                    <a:r>
                      <a:rPr lang="en-US" altLang="zh-CN" sz="1200" b="1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PHASE III</a:t>
                    </a:r>
                    <a:endParaRPr lang="zh-CN" altLang="en-US" sz="1200" b="1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30" name="Group 9">
                    <a:extLst>
                      <a:ext uri="{FF2B5EF4-FFF2-40B4-BE49-F238E27FC236}">
                        <a16:creationId xmlns:a16="http://schemas.microsoft.com/office/drawing/2014/main" id="{299E75C7-D1B9-4217-BC7E-1B249A2AE7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41355" y="8893777"/>
                    <a:ext cx="6578484" cy="484977"/>
                    <a:chOff x="341355" y="8893777"/>
                    <a:chExt cx="6578484" cy="484977"/>
                  </a:xfrm>
                </p:grpSpPr>
                <p:sp>
                  <p:nvSpPr>
                    <p:cNvPr id="31" name="Right Arrow 29">
                      <a:extLst>
                        <a:ext uri="{FF2B5EF4-FFF2-40B4-BE49-F238E27FC236}">
                          <a16:creationId xmlns:a16="http://schemas.microsoft.com/office/drawing/2014/main" id="{0145F46F-FCDF-46A9-99D0-07DA718F98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46462" y="8893777"/>
                      <a:ext cx="1673377" cy="484271"/>
                    </a:xfrm>
                    <a:prstGeom prst="rightArrow">
                      <a:avLst>
                        <a:gd name="adj1" fmla="val 75157"/>
                        <a:gd name="adj2" fmla="val 50000"/>
                      </a:avLst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0" tIns="0" rIns="0" bIns="0" anchor="ctr" anchorCtr="1"/>
                    <a:lstStyle/>
                    <a:p>
                      <a:pPr algn="ctr">
                        <a:defRPr/>
                      </a:pPr>
                      <a:r>
                        <a:rPr lang="en-US" altLang="zh-CN" sz="1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PHASE II</a:t>
                      </a:r>
                      <a:endParaRPr lang="zh-CN" altLang="en-US" sz="12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grpSp>
                  <p:nvGrpSpPr>
                    <p:cNvPr id="32" name="Group 8">
                      <a:extLst>
                        <a:ext uri="{FF2B5EF4-FFF2-40B4-BE49-F238E27FC236}">
                          <a16:creationId xmlns:a16="http://schemas.microsoft.com/office/drawing/2014/main" id="{DB1CE5F6-FEAC-47CB-A592-3CD37A1757B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41355" y="8893777"/>
                      <a:ext cx="4934863" cy="484977"/>
                      <a:chOff x="341355" y="8893777"/>
                      <a:chExt cx="4934863" cy="484977"/>
                    </a:xfrm>
                  </p:grpSpPr>
                  <p:sp>
                    <p:nvSpPr>
                      <p:cNvPr id="33" name="Right Arrow 28">
                        <a:extLst>
                          <a:ext uri="{FF2B5EF4-FFF2-40B4-BE49-F238E27FC236}">
                            <a16:creationId xmlns:a16="http://schemas.microsoft.com/office/drawing/2014/main" id="{1A9D3107-8561-43D0-87D3-3861E8A5A0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02841" y="8893777"/>
                        <a:ext cx="1673377" cy="484271"/>
                      </a:xfrm>
                      <a:prstGeom prst="rightArrow">
                        <a:avLst>
                          <a:gd name="adj1" fmla="val 75157"/>
                          <a:gd name="adj2" fmla="val 50000"/>
                        </a:avLst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lIns="0" tIns="0" rIns="0" bIns="0" anchor="ctr" anchorCtr="1"/>
                      <a:lstStyle/>
                      <a:p>
                        <a:pPr algn="ctr">
                          <a:defRPr/>
                        </a:pPr>
                        <a:r>
                          <a:rPr lang="en-US" altLang="zh-CN" sz="1200" b="1" dirty="0">
                            <a:latin typeface="Calibri" panose="020F0502020204030204" pitchFamily="34" charset="0"/>
                            <a:cs typeface="Calibri" panose="020F0502020204030204" pitchFamily="34" charset="0"/>
                          </a:rPr>
                          <a:t>PHASE I</a:t>
                        </a:r>
                        <a:endParaRPr lang="zh-CN" altLang="en-US" sz="1200" b="1" dirty="0"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34" name="Right Arrow 27">
                        <a:extLst>
                          <a:ext uri="{FF2B5EF4-FFF2-40B4-BE49-F238E27FC236}">
                            <a16:creationId xmlns:a16="http://schemas.microsoft.com/office/drawing/2014/main" id="{8E86858D-66BA-4999-94F6-4B758D04863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76838" y="8893777"/>
                        <a:ext cx="1661094" cy="484271"/>
                      </a:xfrm>
                      <a:prstGeom prst="rightArrow">
                        <a:avLst>
                          <a:gd name="adj1" fmla="val 75157"/>
                          <a:gd name="adj2" fmla="val 50000"/>
                        </a:avLst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lIns="0" tIns="0" rIns="0" bIns="0" anchor="ctr" anchorCtr="1"/>
                      <a:lstStyle/>
                      <a:p>
                        <a:pPr algn="ctr">
                          <a:defRPr/>
                        </a:pPr>
                        <a:r>
                          <a:rPr lang="en-US" altLang="zh-CN" sz="1200" b="1" dirty="0">
                            <a:latin typeface="Calibri" panose="020F0502020204030204" pitchFamily="34" charset="0"/>
                            <a:cs typeface="Calibri" panose="020F0502020204030204" pitchFamily="34" charset="0"/>
                          </a:rPr>
                          <a:t>PRECLINICAL</a:t>
                        </a:r>
                        <a:endParaRPr lang="zh-CN" altLang="en-US" sz="1200" b="1" dirty="0"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35" name="Right Arrow 6">
                        <a:extLst>
                          <a:ext uri="{FF2B5EF4-FFF2-40B4-BE49-F238E27FC236}">
                            <a16:creationId xmlns:a16="http://schemas.microsoft.com/office/drawing/2014/main" id="{1719EDF9-F8FA-4A3D-8C01-C0F8DB528A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1355" y="8894483"/>
                        <a:ext cx="1661093" cy="484271"/>
                      </a:xfrm>
                      <a:prstGeom prst="rightArrow">
                        <a:avLst>
                          <a:gd name="adj1" fmla="val 75157"/>
                          <a:gd name="adj2" fmla="val 50000"/>
                        </a:avLst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lIns="0" tIns="0" rIns="0" bIns="0" anchor="ctr" anchorCtr="1"/>
                      <a:lstStyle/>
                      <a:p>
                        <a:pPr algn="ctr">
                          <a:defRPr/>
                        </a:pPr>
                        <a:r>
                          <a:rPr lang="en-US" altLang="zh-CN" sz="1200" b="1" dirty="0">
                            <a:latin typeface="Calibri" panose="020F0502020204030204" pitchFamily="34" charset="0"/>
                            <a:cs typeface="Calibri" panose="020F0502020204030204" pitchFamily="34" charset="0"/>
                          </a:rPr>
                          <a:t>DRUG DISCOVERY</a:t>
                        </a:r>
                        <a:endParaRPr lang="zh-CN" altLang="en-US" sz="1200" b="1" dirty="0"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5A8C413F-59D1-44A1-8A24-69DB3A42FCB4}"/>
                </a:ext>
              </a:extLst>
            </p:cNvPr>
            <p:cNvGrpSpPr/>
            <p:nvPr/>
          </p:nvGrpSpPr>
          <p:grpSpPr>
            <a:xfrm>
              <a:off x="1658016" y="2316930"/>
              <a:ext cx="8274691" cy="4947860"/>
              <a:chOff x="1658016" y="2316930"/>
              <a:chExt cx="8274691" cy="4947860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D99E44D2-7CB0-46D2-B898-2103195CBA8A}"/>
                  </a:ext>
                </a:extLst>
              </p:cNvPr>
              <p:cNvGrpSpPr/>
              <p:nvPr/>
            </p:nvGrpSpPr>
            <p:grpSpPr>
              <a:xfrm>
                <a:off x="5033185" y="2316930"/>
                <a:ext cx="813577" cy="2027052"/>
                <a:chOff x="5033185" y="2316930"/>
                <a:chExt cx="813577" cy="2027052"/>
              </a:xfrm>
            </p:grpSpPr>
            <p:sp>
              <p:nvSpPr>
                <p:cNvPr id="17" name="Left Arrow 9222">
                  <a:extLst>
                    <a:ext uri="{FF2B5EF4-FFF2-40B4-BE49-F238E27FC236}">
                      <a16:creationId xmlns:a16="http://schemas.microsoft.com/office/drawing/2014/main" id="{94E57FC9-9360-4C0A-8054-B387D1C24D42}"/>
                    </a:ext>
                  </a:extLst>
                </p:cNvPr>
                <p:cNvSpPr/>
                <p:nvPr/>
              </p:nvSpPr>
              <p:spPr bwMode="auto">
                <a:xfrm rot="18300000">
                  <a:off x="4252310" y="3097805"/>
                  <a:ext cx="2027052" cy="465302"/>
                </a:xfrm>
                <a:prstGeom prst="leftArrow">
                  <a:avLst>
                    <a:gd name="adj1" fmla="val 75157"/>
                    <a:gd name="adj2" fmla="val 50000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anchor="ctr" anchorCtr="1"/>
                <a:lstStyle/>
                <a:p>
                  <a:pPr algn="ctr">
                    <a:defRPr/>
                  </a:pPr>
                  <a:r>
                    <a:rPr lang="en-US" altLang="zh-CN" sz="1050" b="1" i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EXPERT OPINION on</a:t>
                  </a:r>
                  <a:endParaRPr lang="zh-CN" altLang="en-US" sz="1050" b="1" i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defRPr/>
                  </a:pPr>
                  <a:r>
                    <a:rPr lang="en-US" altLang="zh-CN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Biological Therapy</a:t>
                  </a:r>
                </a:p>
              </p:txBody>
            </p:sp>
            <p:sp>
              <p:nvSpPr>
                <p:cNvPr id="19" name="Left Arrow 42">
                  <a:extLst>
                    <a:ext uri="{FF2B5EF4-FFF2-40B4-BE49-F238E27FC236}">
                      <a16:creationId xmlns:a16="http://schemas.microsoft.com/office/drawing/2014/main" id="{63E38E1C-6669-4E6C-ACFC-02B69EC15CD2}"/>
                    </a:ext>
                  </a:extLst>
                </p:cNvPr>
                <p:cNvSpPr/>
                <p:nvPr/>
              </p:nvSpPr>
              <p:spPr bwMode="auto">
                <a:xfrm rot="18300000">
                  <a:off x="4887118" y="3340899"/>
                  <a:ext cx="1457325" cy="461963"/>
                </a:xfrm>
                <a:prstGeom prst="leftArrow">
                  <a:avLst>
                    <a:gd name="adj1" fmla="val 75157"/>
                    <a:gd name="adj2" fmla="val 50000"/>
                  </a:avLst>
                </a:prstGeom>
                <a:solidFill>
                  <a:srgbClr val="FF33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anchor="ctr" anchorCtr="1"/>
                <a:lstStyle/>
                <a:p>
                  <a:pPr algn="ctr">
                    <a:defRPr/>
                  </a:pPr>
                  <a:r>
                    <a:rPr lang="en-US" altLang="zh-CN" sz="1000" b="1" i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EXPERT OPINION on</a:t>
                  </a:r>
                  <a:endParaRPr lang="zh-CN" altLang="en-US" sz="1000" b="1" i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defRPr/>
                  </a:pPr>
                  <a:r>
                    <a:rPr lang="en-US" altLang="zh-CN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Orphan Drugs</a:t>
                  </a:r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F46A811E-FB5D-40C6-BE5F-8A2FFA27203E}"/>
                  </a:ext>
                </a:extLst>
              </p:cNvPr>
              <p:cNvGrpSpPr/>
              <p:nvPr/>
            </p:nvGrpSpPr>
            <p:grpSpPr>
              <a:xfrm>
                <a:off x="8173891" y="2616426"/>
                <a:ext cx="1025525" cy="1692276"/>
                <a:chOff x="8173891" y="2616426"/>
                <a:chExt cx="1025525" cy="1692276"/>
              </a:xfrm>
            </p:grpSpPr>
            <p:sp>
              <p:nvSpPr>
                <p:cNvPr id="20" name="Left Arrow 43">
                  <a:extLst>
                    <a:ext uri="{FF2B5EF4-FFF2-40B4-BE49-F238E27FC236}">
                      <a16:creationId xmlns:a16="http://schemas.microsoft.com/office/drawing/2014/main" id="{2B2D2BA1-3A97-47BF-89DB-6003A4C95158}"/>
                    </a:ext>
                  </a:extLst>
                </p:cNvPr>
                <p:cNvSpPr/>
                <p:nvPr/>
              </p:nvSpPr>
              <p:spPr bwMode="auto">
                <a:xfrm rot="18300000">
                  <a:off x="8194529" y="3303814"/>
                  <a:ext cx="1547812" cy="461963"/>
                </a:xfrm>
                <a:prstGeom prst="leftArrow">
                  <a:avLst>
                    <a:gd name="adj1" fmla="val 75157"/>
                    <a:gd name="adj2" fmla="val 50000"/>
                  </a:avLst>
                </a:prstGeom>
                <a:solidFill>
                  <a:srgbClr val="4073A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anchor="ctr" anchorCtr="1"/>
                <a:lstStyle/>
                <a:p>
                  <a:pPr algn="ctr">
                    <a:defRPr/>
                  </a:pPr>
                  <a:r>
                    <a:rPr lang="en-US" altLang="zh-CN" sz="1000" b="1" i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EXPERT OPINION on</a:t>
                  </a:r>
                  <a:endParaRPr lang="zh-CN" altLang="en-US" sz="1000" b="1" i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defRPr/>
                  </a:pPr>
                  <a:r>
                    <a:rPr lang="en-US" altLang="zh-CN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Emerging Drugs</a:t>
                  </a:r>
                </a:p>
              </p:txBody>
            </p:sp>
            <p:sp>
              <p:nvSpPr>
                <p:cNvPr id="21" name="Left Arrow 44">
                  <a:extLst>
                    <a:ext uri="{FF2B5EF4-FFF2-40B4-BE49-F238E27FC236}">
                      <a16:creationId xmlns:a16="http://schemas.microsoft.com/office/drawing/2014/main" id="{02401A8F-C86E-4AC7-BAC2-AF747B90911E}"/>
                    </a:ext>
                  </a:extLst>
                </p:cNvPr>
                <p:cNvSpPr/>
                <p:nvPr/>
              </p:nvSpPr>
              <p:spPr bwMode="auto">
                <a:xfrm rot="18300000">
                  <a:off x="7567466" y="3222851"/>
                  <a:ext cx="1676400" cy="463550"/>
                </a:xfrm>
                <a:prstGeom prst="leftArrow">
                  <a:avLst>
                    <a:gd name="adj1" fmla="val 75157"/>
                    <a:gd name="adj2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anchor="ctr" anchorCtr="1"/>
                <a:lstStyle/>
                <a:p>
                  <a:pPr algn="ctr">
                    <a:defRPr/>
                  </a:pPr>
                  <a:r>
                    <a:rPr lang="en-US" altLang="zh-CN" sz="1000" b="1" i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EXPERT OPINION on</a:t>
                  </a:r>
                  <a:endParaRPr lang="zh-CN" altLang="en-US" sz="1000" b="1" i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defRPr/>
                  </a:pPr>
                  <a:r>
                    <a:rPr lang="en-US" altLang="zh-CN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Pharmacotherapy</a:t>
                  </a:r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AEF9C04D-A43B-4052-8C4D-AF583AFC2926}"/>
                  </a:ext>
                </a:extLst>
              </p:cNvPr>
              <p:cNvGrpSpPr/>
              <p:nvPr/>
            </p:nvGrpSpPr>
            <p:grpSpPr>
              <a:xfrm>
                <a:off x="1658016" y="2357192"/>
                <a:ext cx="865460" cy="1982767"/>
                <a:chOff x="1658016" y="2357192"/>
                <a:chExt cx="865460" cy="1982767"/>
              </a:xfrm>
            </p:grpSpPr>
            <p:sp>
              <p:nvSpPr>
                <p:cNvPr id="18" name="Left Arrow 41">
                  <a:extLst>
                    <a:ext uri="{FF2B5EF4-FFF2-40B4-BE49-F238E27FC236}">
                      <a16:creationId xmlns:a16="http://schemas.microsoft.com/office/drawing/2014/main" id="{F87B877C-5D02-4860-BC8B-B76F8534DC64}"/>
                    </a:ext>
                  </a:extLst>
                </p:cNvPr>
                <p:cNvSpPr/>
                <p:nvPr/>
              </p:nvSpPr>
              <p:spPr bwMode="auto">
                <a:xfrm rot="18300000">
                  <a:off x="1551267" y="3330584"/>
                  <a:ext cx="1482455" cy="461962"/>
                </a:xfrm>
                <a:prstGeom prst="leftArrow">
                  <a:avLst>
                    <a:gd name="adj1" fmla="val 75157"/>
                    <a:gd name="adj2" fmla="val 50000"/>
                  </a:avLst>
                </a:prstGeom>
                <a:solidFill>
                  <a:srgbClr val="7030A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anchor="ctr" anchorCtr="1"/>
                <a:lstStyle/>
                <a:p>
                  <a:pPr algn="ctr">
                    <a:defRPr/>
                  </a:pPr>
                  <a:r>
                    <a:rPr lang="en-US" altLang="zh-CN" sz="1000" b="1" i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EXPERT OPINION on</a:t>
                  </a:r>
                  <a:endParaRPr lang="zh-CN" altLang="en-US" sz="900" b="1" i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defRPr/>
                  </a:pPr>
                  <a:r>
                    <a:rPr lang="en-US" altLang="zh-CN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Drug Delivery</a:t>
                  </a:r>
                </a:p>
              </p:txBody>
            </p:sp>
            <p:sp>
              <p:nvSpPr>
                <p:cNvPr id="22" name="Left Arrow 45">
                  <a:extLst>
                    <a:ext uri="{FF2B5EF4-FFF2-40B4-BE49-F238E27FC236}">
                      <a16:creationId xmlns:a16="http://schemas.microsoft.com/office/drawing/2014/main" id="{AA4EDB3F-730D-49B4-936B-F8D42946188B}"/>
                    </a:ext>
                  </a:extLst>
                </p:cNvPr>
                <p:cNvSpPr/>
                <p:nvPr/>
              </p:nvSpPr>
              <p:spPr bwMode="auto">
                <a:xfrm rot="18300000">
                  <a:off x="899876" y="3115332"/>
                  <a:ext cx="1982767" cy="466488"/>
                </a:xfrm>
                <a:prstGeom prst="leftArrow">
                  <a:avLst>
                    <a:gd name="adj1" fmla="val 75157"/>
                    <a:gd name="adj2" fmla="val 50000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anchor="ctr" anchorCtr="1"/>
                <a:lstStyle/>
                <a:p>
                  <a:pPr algn="ctr">
                    <a:defRPr/>
                  </a:pPr>
                  <a:r>
                    <a:rPr lang="en-US" altLang="zh-CN" sz="1050" b="1" i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EXPERT OPINION on</a:t>
                  </a:r>
                  <a:endParaRPr lang="zh-CN" altLang="en-US" sz="1050" b="1" i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defRPr/>
                  </a:pPr>
                  <a:r>
                    <a:rPr lang="en-US" altLang="zh-CN" sz="1600" b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Therapeutic Patents</a:t>
                  </a:r>
                </a:p>
              </p:txBody>
            </p:sp>
          </p:grpSp>
          <p:sp>
            <p:nvSpPr>
              <p:cNvPr id="12" name="Right Arrow 50">
                <a:extLst>
                  <a:ext uri="{FF2B5EF4-FFF2-40B4-BE49-F238E27FC236}">
                    <a16:creationId xmlns:a16="http://schemas.microsoft.com/office/drawing/2014/main" id="{788A1CED-B2F1-4F74-AD66-9C0B6C3BBC5E}"/>
                  </a:ext>
                </a:extLst>
              </p:cNvPr>
              <p:cNvSpPr/>
              <p:nvPr/>
            </p:nvSpPr>
            <p:spPr bwMode="auto">
              <a:xfrm rot="18300000">
                <a:off x="1732831" y="5201893"/>
                <a:ext cx="2167811" cy="455057"/>
              </a:xfrm>
              <a:prstGeom prst="rightArrow">
                <a:avLst>
                  <a:gd name="adj1" fmla="val 80945"/>
                  <a:gd name="adj2" fmla="val 50000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>
                <a:spAutoFit/>
              </a:bodyPr>
              <a:lstStyle/>
              <a:p>
                <a:pPr algn="ctr">
                  <a:defRPr/>
                </a:pPr>
                <a:r>
                  <a:rPr lang="en-US" altLang="zh-CN" sz="1000" b="1" i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EXPERT OPINION on</a:t>
                </a:r>
                <a:endParaRPr lang="zh-CN" altLang="en-US" sz="1000" b="1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defRPr/>
                </a:pPr>
                <a:r>
                  <a:rPr lang="en-US" altLang="zh-CN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Therapeutic Targets</a:t>
                </a:r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CDE00EA5-121E-4B4E-88F4-5685E9EA49AB}"/>
                  </a:ext>
                </a:extLst>
              </p:cNvPr>
              <p:cNvGrpSpPr/>
              <p:nvPr/>
            </p:nvGrpSpPr>
            <p:grpSpPr>
              <a:xfrm>
                <a:off x="5423320" y="4275546"/>
                <a:ext cx="1307766" cy="2989244"/>
                <a:chOff x="15577478" y="3663328"/>
                <a:chExt cx="1307766" cy="2989244"/>
              </a:xfrm>
            </p:grpSpPr>
            <p:sp>
              <p:nvSpPr>
                <p:cNvPr id="11" name="Right Arrow 47">
                  <a:extLst>
                    <a:ext uri="{FF2B5EF4-FFF2-40B4-BE49-F238E27FC236}">
                      <a16:creationId xmlns:a16="http://schemas.microsoft.com/office/drawing/2014/main" id="{AAA25241-36DC-471C-9306-D94A969527F4}"/>
                    </a:ext>
                  </a:extLst>
                </p:cNvPr>
                <p:cNvSpPr/>
                <p:nvPr/>
              </p:nvSpPr>
              <p:spPr bwMode="auto">
                <a:xfrm rot="18300000">
                  <a:off x="15163094" y="4930421"/>
                  <a:ext cx="2989244" cy="455057"/>
                </a:xfrm>
                <a:prstGeom prst="rightArrow">
                  <a:avLst>
                    <a:gd name="adj1" fmla="val 80945"/>
                    <a:gd name="adj2" fmla="val 50000"/>
                  </a:avLst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zh-CN" sz="1000" b="1" i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EXPERT OPINION on</a:t>
                  </a:r>
                  <a:endParaRPr lang="zh-CN" altLang="en-US" sz="1000" b="1" i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defRPr/>
                  </a:pPr>
                  <a:r>
                    <a:rPr lang="en-US" altLang="zh-CN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Drug Metabolism &amp; Toxicology</a:t>
                  </a:r>
                </a:p>
              </p:txBody>
            </p:sp>
            <p:sp>
              <p:nvSpPr>
                <p:cNvPr id="13" name="Right Arrow 48">
                  <a:extLst>
                    <a:ext uri="{FF2B5EF4-FFF2-40B4-BE49-F238E27FC236}">
                      <a16:creationId xmlns:a16="http://schemas.microsoft.com/office/drawing/2014/main" id="{97BF648D-4B82-4DAE-AA79-32060ACF3F57}"/>
                    </a:ext>
                  </a:extLst>
                </p:cNvPr>
                <p:cNvSpPr/>
                <p:nvPr/>
              </p:nvSpPr>
              <p:spPr bwMode="auto">
                <a:xfrm rot="18300000">
                  <a:off x="15555929" y="4457221"/>
                  <a:ext cx="1833901" cy="455057"/>
                </a:xfrm>
                <a:prstGeom prst="rightArrow">
                  <a:avLst>
                    <a:gd name="adj1" fmla="val 80945"/>
                    <a:gd name="adj2" fmla="val 50000"/>
                  </a:avLst>
                </a:prstGeom>
                <a:solidFill>
                  <a:srgbClr val="00CC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zh-CN" sz="1000" b="1" i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EXPERT OPINION on</a:t>
                  </a:r>
                </a:p>
                <a:p>
                  <a:pPr algn="ctr">
                    <a:defRPr/>
                  </a:pPr>
                  <a:r>
                    <a:rPr lang="en-US" altLang="zh-CN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Drug Discovery</a:t>
                  </a:r>
                </a:p>
              </p:txBody>
            </p:sp>
            <p:sp>
              <p:nvSpPr>
                <p:cNvPr id="14" name="Right Arrow 49">
                  <a:extLst>
                    <a:ext uri="{FF2B5EF4-FFF2-40B4-BE49-F238E27FC236}">
                      <a16:creationId xmlns:a16="http://schemas.microsoft.com/office/drawing/2014/main" id="{E48DD15E-6782-47E9-BCF3-A99B580610EE}"/>
                    </a:ext>
                  </a:extLst>
                </p:cNvPr>
                <p:cNvSpPr/>
                <p:nvPr/>
              </p:nvSpPr>
              <p:spPr bwMode="auto">
                <a:xfrm rot="18300000">
                  <a:off x="14671265" y="4639767"/>
                  <a:ext cx="2267483" cy="455057"/>
                </a:xfrm>
                <a:prstGeom prst="rightArrow">
                  <a:avLst>
                    <a:gd name="adj1" fmla="val 80945"/>
                    <a:gd name="adj2" fmla="val 50000"/>
                  </a:avLst>
                </a:prstGeom>
                <a:solidFill>
                  <a:srgbClr val="0099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zh-CN" sz="1000" b="1" i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EXPERT OPINION on</a:t>
                  </a:r>
                  <a:endParaRPr lang="zh-CN" altLang="en-US" sz="1000" b="1" i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ctr">
                    <a:defRPr/>
                  </a:pPr>
                  <a:r>
                    <a:rPr lang="en-US" altLang="zh-CN" sz="1400" b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Investigational Drugs</a:t>
                  </a:r>
                </a:p>
              </p:txBody>
            </p:sp>
          </p:grpSp>
          <p:sp>
            <p:nvSpPr>
              <p:cNvPr id="15" name="Right Arrow 9221">
                <a:extLst>
                  <a:ext uri="{FF2B5EF4-FFF2-40B4-BE49-F238E27FC236}">
                    <a16:creationId xmlns:a16="http://schemas.microsoft.com/office/drawing/2014/main" id="{E3D2DDD7-7799-4D4E-ACAD-F6BBF55483BA}"/>
                  </a:ext>
                </a:extLst>
              </p:cNvPr>
              <p:cNvSpPr/>
              <p:nvPr/>
            </p:nvSpPr>
            <p:spPr bwMode="auto">
              <a:xfrm rot="18300000">
                <a:off x="8936873" y="4917368"/>
                <a:ext cx="1489210" cy="502459"/>
              </a:xfrm>
              <a:prstGeom prst="rightArrow">
                <a:avLst>
                  <a:gd name="adj1" fmla="val 80945"/>
                  <a:gd name="adj2" fmla="val 50000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>
                <a:spAutoFit/>
              </a:bodyPr>
              <a:lstStyle/>
              <a:p>
                <a:pPr algn="ctr">
                  <a:defRPr/>
                </a:pPr>
                <a:r>
                  <a:rPr lang="en-US" altLang="zh-CN" sz="1050" b="1" i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EXPERT OPINION on</a:t>
                </a:r>
                <a:endParaRPr lang="zh-CN" altLang="en-US" sz="1050" b="1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defRPr/>
                </a:pPr>
                <a:r>
                  <a:rPr lang="en-US" altLang="zh-CN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Drug Safety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94511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DA37771-5745-418A-9F80-26FB4E1EB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846" y="1605588"/>
            <a:ext cx="10897154" cy="525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E89E7066-B247-447D-B08C-50C169A7C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</a:rPr>
              <a:t>Taylor &amp; Francis </a:t>
            </a:r>
            <a:r>
              <a:rPr lang="zh-CN" altLang="en-US" dirty="0">
                <a:latin typeface="Calibri" panose="020F0502020204030204" pitchFamily="34" charset="0"/>
              </a:rPr>
              <a:t>新冠</a:t>
            </a:r>
            <a:r>
              <a:rPr lang="en-US" altLang="zh-CN" dirty="0">
                <a:latin typeface="Calibri" panose="020F0502020204030204" pitchFamily="34" charset="0"/>
              </a:rPr>
              <a:t> (COVID-19)</a:t>
            </a:r>
            <a:r>
              <a:rPr lang="zh-CN" altLang="en-US" dirty="0">
                <a:latin typeface="Calibri" panose="020F0502020204030204" pitchFamily="34" charset="0"/>
              </a:rPr>
              <a:t>相关内容</a:t>
            </a: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721642-31F7-497F-B86C-9F2EEDEFE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79410">
            <a:off x="3724678" y="2064509"/>
            <a:ext cx="4045270" cy="43451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20B25A-1526-4232-8AD1-5249FACD8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15061">
            <a:off x="4747720" y="3634239"/>
            <a:ext cx="3841454" cy="40084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090D1E-89F7-4089-9B2A-A383A757B3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59312">
            <a:off x="1171223" y="3132586"/>
            <a:ext cx="3644479" cy="3942197"/>
          </a:xfrm>
          <a:prstGeom prst="rect">
            <a:avLst/>
          </a:prstGeom>
        </p:spPr>
      </p:pic>
      <p:pic>
        <p:nvPicPr>
          <p:cNvPr id="7" name="Picture 6" descr="A picture containing white&#10;&#10;Description automatically generated">
            <a:extLst>
              <a:ext uri="{FF2B5EF4-FFF2-40B4-BE49-F238E27FC236}">
                <a16:creationId xmlns:a16="http://schemas.microsoft.com/office/drawing/2014/main" id="{1408A940-34DA-47DB-9379-1FCFB440F5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470" y="2915804"/>
            <a:ext cx="3381375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358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</a:rPr>
              <a:t>平台特点 </a:t>
            </a:r>
            <a:r>
              <a:rPr lang="en-US" altLang="zh-CN" dirty="0">
                <a:latin typeface="Calibri" panose="020F0502020204030204" pitchFamily="34" charset="0"/>
              </a:rPr>
              <a:t>- </a:t>
            </a:r>
            <a:r>
              <a:rPr lang="zh-CN" altLang="en-US" dirty="0">
                <a:latin typeface="Calibri" panose="020F0502020204030204" pitchFamily="34" charset="0"/>
              </a:rPr>
              <a:t>发现 ∙ 学习 ∙ 分享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9986" y="1999899"/>
            <a:ext cx="10363200" cy="4107389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Calibri" panose="020F0502020204030204" pitchFamily="34" charset="0"/>
              </a:rPr>
              <a:t>访问网址 </a:t>
            </a:r>
            <a:r>
              <a:rPr lang="en-US" altLang="zh-CN" dirty="0">
                <a:latin typeface="Calibri" panose="020F0502020204030204" pitchFamily="34" charset="0"/>
              </a:rPr>
              <a:t>– </a:t>
            </a:r>
            <a:r>
              <a:rPr lang="en-US" altLang="zh-CN" dirty="0">
                <a:latin typeface="Calibri" panose="020F0502020204030204" pitchFamily="34" charset="0"/>
                <a:hlinkClick r:id="rId3"/>
              </a:rPr>
              <a:t>www.tandfonline.com</a:t>
            </a:r>
            <a:endParaRPr lang="en-US" altLang="zh-CN" dirty="0">
              <a:latin typeface="Calibri" panose="020F0502020204030204" pitchFamily="34" charset="0"/>
            </a:endParaRPr>
          </a:p>
          <a:p>
            <a:endParaRPr lang="en-US" altLang="zh-CN" sz="1200" dirty="0">
              <a:latin typeface="Calibri" panose="020F0502020204030204" pitchFamily="34" charset="0"/>
            </a:endParaRPr>
          </a:p>
          <a:p>
            <a:r>
              <a:rPr lang="zh-CN" altLang="en-US" dirty="0">
                <a:latin typeface="Calibri" panose="020F0502020204030204" pitchFamily="34" charset="0"/>
              </a:rPr>
              <a:t>文章 </a:t>
            </a:r>
            <a:r>
              <a:rPr lang="en-US" altLang="zh-CN" dirty="0">
                <a:latin typeface="Calibri" panose="020F0502020204030204" pitchFamily="34" charset="0"/>
              </a:rPr>
              <a:t>– </a:t>
            </a:r>
            <a:r>
              <a:rPr lang="zh-CN" altLang="en-US" dirty="0">
                <a:latin typeface="Calibri" panose="020F0502020204030204" pitchFamily="34" charset="0"/>
              </a:rPr>
              <a:t>超过</a:t>
            </a:r>
            <a:r>
              <a:rPr lang="en-US" altLang="zh-CN" dirty="0">
                <a:latin typeface="Calibri" panose="020F0502020204030204" pitchFamily="34" charset="0"/>
              </a:rPr>
              <a:t>440</a:t>
            </a:r>
            <a:r>
              <a:rPr lang="zh-CN" altLang="en-US" dirty="0">
                <a:latin typeface="Calibri" panose="020F0502020204030204" pitchFamily="34" charset="0"/>
              </a:rPr>
              <a:t>万篇科技人文医学资料供科研人员随时查阅</a:t>
            </a:r>
            <a:endParaRPr lang="en-US" altLang="zh-CN" dirty="0">
              <a:latin typeface="Calibri" panose="020F0502020204030204" pitchFamily="34" charset="0"/>
            </a:endParaRPr>
          </a:p>
          <a:p>
            <a:endParaRPr lang="en-US" sz="1200" dirty="0">
              <a:latin typeface="Calibri" panose="020F0502020204030204" pitchFamily="34" charset="0"/>
            </a:endParaRPr>
          </a:p>
          <a:p>
            <a:r>
              <a:rPr lang="zh-CN" altLang="en-US" dirty="0">
                <a:latin typeface="Calibri" panose="020F0502020204030204" pitchFamily="34" charset="0"/>
              </a:rPr>
              <a:t>期刊 </a:t>
            </a:r>
            <a:r>
              <a:rPr lang="en-US" altLang="zh-CN" dirty="0">
                <a:latin typeface="Calibri" panose="020F0502020204030204" pitchFamily="34" charset="0"/>
              </a:rPr>
              <a:t>– 2,700</a:t>
            </a:r>
            <a:r>
              <a:rPr lang="zh-CN" altLang="en-US" dirty="0">
                <a:latin typeface="Calibri" panose="020F0502020204030204" pitchFamily="34" charset="0"/>
              </a:rPr>
              <a:t>余种期刊，每份期刊都经过严格的同行评审</a:t>
            </a:r>
            <a:endParaRPr lang="en-US" altLang="zh-CN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1200" dirty="0">
              <a:latin typeface="Calibri" panose="020F0502020204030204" pitchFamily="34" charset="0"/>
            </a:endParaRPr>
          </a:p>
          <a:p>
            <a:r>
              <a:rPr lang="zh-CN" altLang="en-US" dirty="0">
                <a:latin typeface="Calibri" panose="020F0502020204030204" pitchFamily="34" charset="0"/>
              </a:rPr>
              <a:t>其他 </a:t>
            </a:r>
            <a:r>
              <a:rPr lang="en-US" altLang="zh-CN" dirty="0">
                <a:latin typeface="Calibri" panose="020F0502020204030204" pitchFamily="34" charset="0"/>
              </a:rPr>
              <a:t>– </a:t>
            </a:r>
            <a:r>
              <a:rPr lang="zh-CN" altLang="en-US" dirty="0">
                <a:latin typeface="Calibri" panose="020F0502020204030204" pitchFamily="34" charset="0"/>
              </a:rPr>
              <a:t>作者、图书馆员、编辑和学协会板块</a:t>
            </a: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9986" y="5098330"/>
            <a:ext cx="10632014" cy="175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970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</a:rPr>
              <a:t>平台特点 </a:t>
            </a:r>
            <a:r>
              <a:rPr lang="en-US" altLang="zh-CN" dirty="0">
                <a:latin typeface="Calibri" panose="020F0502020204030204" pitchFamily="34" charset="0"/>
              </a:rPr>
              <a:t>- </a:t>
            </a:r>
            <a:r>
              <a:rPr lang="zh-CN" altLang="en-US" dirty="0">
                <a:latin typeface="Calibri" panose="020F0502020204030204" pitchFamily="34" charset="0"/>
              </a:rPr>
              <a:t>发现 ∙ 学习 ∙ 分享</a:t>
            </a: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9E4FDD-E210-4DE2-BDAB-0E02B2CDE2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965"/>
          <a:stretch/>
        </p:blipFill>
        <p:spPr>
          <a:xfrm>
            <a:off x="1407584" y="1310722"/>
            <a:ext cx="10347464" cy="84393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5E96B8-A822-47DE-AC19-80D8FFA6FB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010" b="7365"/>
          <a:stretch/>
        </p:blipFill>
        <p:spPr>
          <a:xfrm>
            <a:off x="1407584" y="9750056"/>
            <a:ext cx="10347464" cy="78402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B05826-D9BA-4D65-8A7B-2FA536E86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51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5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48148E-6 L -3.75E-6 -0.746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3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96296E-6 L -3.75E-6 -0.7467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74676 L -3.75E-6 -1.5652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5070" y="1359819"/>
            <a:ext cx="9575216" cy="4107389"/>
          </a:xfrm>
        </p:spPr>
        <p:txBody>
          <a:bodyPr>
            <a:normAutofit/>
          </a:bodyPr>
          <a:lstStyle/>
          <a:p>
            <a:endParaRPr lang="en-US" dirty="0">
              <a:latin typeface="Calibri" panose="020F0502020204030204" pitchFamily="34" charset="0"/>
            </a:endParaRPr>
          </a:p>
          <a:p>
            <a:r>
              <a:rPr lang="zh-CN" altLang="en-US" dirty="0">
                <a:latin typeface="Calibri" panose="020F0502020204030204" pitchFamily="34" charset="0"/>
              </a:rPr>
              <a:t>搜索文献：查找您感兴趣的文章</a:t>
            </a:r>
            <a:endParaRPr lang="en-US" altLang="zh-CN" dirty="0">
              <a:latin typeface="Calibri" panose="020F0502020204030204" pitchFamily="34" charset="0"/>
            </a:endParaRPr>
          </a:p>
          <a:p>
            <a:endParaRPr lang="en-US" altLang="zh-CN" dirty="0">
              <a:latin typeface="Calibri" panose="020F0502020204030204" pitchFamily="34" charset="0"/>
            </a:endParaRPr>
          </a:p>
          <a:p>
            <a:r>
              <a:rPr lang="zh-CN" altLang="en-US" dirty="0">
                <a:latin typeface="Calibri" panose="020F0502020204030204" pitchFamily="34" charset="0"/>
              </a:rPr>
              <a:t>文章页面：帮助您省时省力的开展科研</a:t>
            </a:r>
            <a:endParaRPr lang="en-US" altLang="zh-CN" dirty="0">
              <a:latin typeface="Calibri" panose="020F0502020204030204" pitchFamily="34" charset="0"/>
            </a:endParaRPr>
          </a:p>
          <a:p>
            <a:endParaRPr lang="en-US" altLang="zh-CN" dirty="0">
              <a:latin typeface="Calibri" panose="020F0502020204030204" pitchFamily="34" charset="0"/>
            </a:endParaRPr>
          </a:p>
          <a:p>
            <a:r>
              <a:rPr lang="zh-CN" altLang="en-US" dirty="0">
                <a:latin typeface="Calibri" panose="020F0502020204030204" pitchFamily="34" charset="0"/>
              </a:rPr>
              <a:t>期刊页面：了解您专业领域的期刊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559984" y="341313"/>
            <a:ext cx="8913283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99"/>
                </a:solidFill>
                <a:latin typeface="Stone Sans ITC TT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99"/>
                </a:solidFill>
                <a:latin typeface="Stone Sans ITC TT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99"/>
                </a:solidFill>
                <a:latin typeface="Stone Sans ITC TT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99"/>
                </a:solidFill>
                <a:latin typeface="Stone Sans ITC TT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99"/>
                </a:solidFill>
                <a:latin typeface="Stone Sans ITC TT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99"/>
                </a:solidFill>
                <a:latin typeface="Stone Sans ITC TT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99"/>
                </a:solidFill>
                <a:latin typeface="Stone Sans ITC TT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99"/>
                </a:solidFill>
                <a:latin typeface="Stone Sans ITC TT" pitchFamily="2" charset="0"/>
              </a:defRPr>
            </a:lvl9pPr>
          </a:lstStyle>
          <a:p>
            <a:r>
              <a:rPr lang="zh-CN" altLang="en-US" kern="0" dirty="0">
                <a:latin typeface="Calibri" panose="020F0502020204030204" pitchFamily="34" charset="0"/>
              </a:rPr>
              <a:t>平台使用</a:t>
            </a:r>
            <a:endParaRPr lang="en-GB" kern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324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1BF19B-5360-4AA3-8E53-1876C38A0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285" y="1341752"/>
            <a:ext cx="6544100" cy="3711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</a:rPr>
              <a:t>平台使用 </a:t>
            </a:r>
            <a:r>
              <a:rPr lang="en-US" altLang="zh-CN" dirty="0">
                <a:latin typeface="Calibri" panose="020F0502020204030204" pitchFamily="34" charset="0"/>
              </a:rPr>
              <a:t>– </a:t>
            </a:r>
            <a:r>
              <a:rPr lang="zh-CN" altLang="en-US" dirty="0">
                <a:latin typeface="Calibri" panose="020F0502020204030204" pitchFamily="34" charset="0"/>
              </a:rPr>
              <a:t>检索</a:t>
            </a: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41BF03-5006-4494-B1F1-84DE9DDB13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68"/>
          <a:stretch/>
        </p:blipFill>
        <p:spPr>
          <a:xfrm>
            <a:off x="2449913" y="1804258"/>
            <a:ext cx="6541777" cy="3711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A04D89-A3F8-4A4E-94AB-4E1D88C612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0203" y="2330581"/>
            <a:ext cx="6540664" cy="3711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94778B-CD10-4F16-BE82-7F7A0C1171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8923" y="2856904"/>
            <a:ext cx="6544101" cy="3711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2E9E40-B130-47FE-971A-217E3BE8024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42597"/>
          <a:stretch/>
        </p:blipFill>
        <p:spPr>
          <a:xfrm>
            <a:off x="1199748" y="1744235"/>
            <a:ext cx="10992252" cy="35810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32050E6-5B74-4778-9718-7FD2F50C6CF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" r="96" b="36112"/>
          <a:stretch/>
        </p:blipFill>
        <p:spPr>
          <a:xfrm>
            <a:off x="1199748" y="1744235"/>
            <a:ext cx="10981619" cy="398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3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D50B77-2FAC-468D-B382-66FDAFD7D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2611" y="1427107"/>
            <a:ext cx="9569436" cy="543089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</a:rPr>
              <a:t>平台使用 </a:t>
            </a:r>
            <a:r>
              <a:rPr lang="en-US" altLang="zh-CN" dirty="0">
                <a:latin typeface="Calibri" panose="020F0502020204030204" pitchFamily="34" charset="0"/>
              </a:rPr>
              <a:t>– </a:t>
            </a:r>
            <a:r>
              <a:rPr lang="zh-CN" altLang="en-US" dirty="0">
                <a:latin typeface="Calibri" panose="020F0502020204030204" pitchFamily="34" charset="0"/>
              </a:rPr>
              <a:t>检索结果</a:t>
            </a:r>
            <a:endParaRPr lang="en-GB" dirty="0">
              <a:latin typeface="Calibri" panose="020F0502020204030204" pitchFamily="34" charset="0"/>
            </a:endParaRPr>
          </a:p>
        </p:txBody>
      </p:sp>
      <p:cxnSp>
        <p:nvCxnSpPr>
          <p:cNvPr id="10" name="Straight Connector 9"/>
          <p:cNvCxnSpPr>
            <a:cxnSpLocks/>
          </p:cNvCxnSpPr>
          <p:nvPr/>
        </p:nvCxnSpPr>
        <p:spPr>
          <a:xfrm>
            <a:off x="5026572" y="4206104"/>
            <a:ext cx="629948" cy="0"/>
          </a:xfrm>
          <a:prstGeom prst="line">
            <a:avLst/>
          </a:prstGeom>
          <a:ln w="28575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>
            <a:off x="8590116" y="5175509"/>
            <a:ext cx="617679" cy="0"/>
          </a:xfrm>
          <a:prstGeom prst="line">
            <a:avLst/>
          </a:prstGeom>
          <a:ln w="28575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2"/>
          <p:cNvSpPr/>
          <p:nvPr/>
        </p:nvSpPr>
        <p:spPr>
          <a:xfrm>
            <a:off x="4849518" y="1605308"/>
            <a:ext cx="4480348" cy="309014"/>
          </a:xfrm>
          <a:prstGeom prst="roundRect">
            <a:avLst/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ounded Rectangle 12"/>
          <p:cNvSpPr/>
          <p:nvPr/>
        </p:nvSpPr>
        <p:spPr>
          <a:xfrm>
            <a:off x="4214829" y="2246792"/>
            <a:ext cx="5811487" cy="679099"/>
          </a:xfrm>
          <a:prstGeom prst="roundRect">
            <a:avLst>
              <a:gd name="adj" fmla="val 8810"/>
            </a:avLst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54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D50B77-2FAC-468D-B382-66FDAFD7D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2611" y="1427107"/>
            <a:ext cx="9569436" cy="543089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7599F4A-A83A-4F9E-943B-F4E886ECE29C}"/>
              </a:ext>
            </a:extLst>
          </p:cNvPr>
          <p:cNvGrpSpPr/>
          <p:nvPr/>
        </p:nvGrpSpPr>
        <p:grpSpPr>
          <a:xfrm>
            <a:off x="9484242" y="4469010"/>
            <a:ext cx="382772" cy="2352308"/>
            <a:chOff x="9484242" y="4469010"/>
            <a:chExt cx="382772" cy="2352308"/>
          </a:xfrm>
        </p:grpSpPr>
        <p:sp>
          <p:nvSpPr>
            <p:cNvPr id="12" name="Rounded Rectangle 12">
              <a:extLst>
                <a:ext uri="{FF2B5EF4-FFF2-40B4-BE49-F238E27FC236}">
                  <a16:creationId xmlns:a16="http://schemas.microsoft.com/office/drawing/2014/main" id="{691409DF-9566-4305-AEF9-D5CA0045C2F0}"/>
                </a:ext>
              </a:extLst>
            </p:cNvPr>
            <p:cNvSpPr/>
            <p:nvPr/>
          </p:nvSpPr>
          <p:spPr>
            <a:xfrm>
              <a:off x="9484242" y="4469010"/>
              <a:ext cx="382772" cy="309014"/>
            </a:xfrm>
            <a:prstGeom prst="roundRect">
              <a:avLst/>
            </a:prstGeom>
            <a:noFill/>
            <a:ln w="28575">
              <a:solidFill>
                <a:srgbClr val="FF9933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ounded Rectangle 12">
              <a:extLst>
                <a:ext uri="{FF2B5EF4-FFF2-40B4-BE49-F238E27FC236}">
                  <a16:creationId xmlns:a16="http://schemas.microsoft.com/office/drawing/2014/main" id="{E2C04221-8B7B-4467-A390-2F20149A6D04}"/>
                </a:ext>
              </a:extLst>
            </p:cNvPr>
            <p:cNvSpPr/>
            <p:nvPr/>
          </p:nvSpPr>
          <p:spPr>
            <a:xfrm>
              <a:off x="9484242" y="5430893"/>
              <a:ext cx="382772" cy="309014"/>
            </a:xfrm>
            <a:prstGeom prst="roundRect">
              <a:avLst/>
            </a:prstGeom>
            <a:noFill/>
            <a:ln w="28575">
              <a:solidFill>
                <a:srgbClr val="FF9933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ed Rectangle 12">
              <a:extLst>
                <a:ext uri="{FF2B5EF4-FFF2-40B4-BE49-F238E27FC236}">
                  <a16:creationId xmlns:a16="http://schemas.microsoft.com/office/drawing/2014/main" id="{B5B85F28-DBB0-4AB9-9DA1-4D722FC71C97}"/>
                </a:ext>
              </a:extLst>
            </p:cNvPr>
            <p:cNvSpPr/>
            <p:nvPr/>
          </p:nvSpPr>
          <p:spPr>
            <a:xfrm>
              <a:off x="9484242" y="6512304"/>
              <a:ext cx="382772" cy="309014"/>
            </a:xfrm>
            <a:prstGeom prst="roundRect">
              <a:avLst/>
            </a:prstGeom>
            <a:noFill/>
            <a:ln w="28575">
              <a:solidFill>
                <a:srgbClr val="FF9933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5580F09-101A-4CB9-833E-9B1D49F95CF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080"/>
          <a:stretch/>
        </p:blipFill>
        <p:spPr>
          <a:xfrm>
            <a:off x="1410095" y="2626242"/>
            <a:ext cx="9574467" cy="42317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</a:rPr>
              <a:t>平台使用 </a:t>
            </a:r>
            <a:r>
              <a:rPr lang="en-US" altLang="zh-CN" dirty="0">
                <a:latin typeface="Calibri" panose="020F0502020204030204" pitchFamily="34" charset="0"/>
              </a:rPr>
              <a:t>– </a:t>
            </a:r>
            <a:r>
              <a:rPr lang="zh-CN" altLang="en-US" dirty="0">
                <a:latin typeface="Calibri" panose="020F0502020204030204" pitchFamily="34" charset="0"/>
              </a:rPr>
              <a:t>检索结果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1" name="Rounded Rectangle 12"/>
          <p:cNvSpPr/>
          <p:nvPr/>
        </p:nvSpPr>
        <p:spPr>
          <a:xfrm>
            <a:off x="4317889" y="2976908"/>
            <a:ext cx="2019115" cy="309014"/>
          </a:xfrm>
          <a:prstGeom prst="roundRect">
            <a:avLst/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43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D50B77-2FAC-468D-B382-66FDAFD7D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2611" y="1427107"/>
            <a:ext cx="9569436" cy="543089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</a:rPr>
              <a:t>平台使用 </a:t>
            </a:r>
            <a:r>
              <a:rPr lang="en-US" altLang="zh-CN" dirty="0">
                <a:latin typeface="Calibri" panose="020F0502020204030204" pitchFamily="34" charset="0"/>
              </a:rPr>
              <a:t>– </a:t>
            </a:r>
            <a:r>
              <a:rPr lang="zh-CN" altLang="en-US" dirty="0">
                <a:latin typeface="Calibri" panose="020F0502020204030204" pitchFamily="34" charset="0"/>
              </a:rPr>
              <a:t>检索结果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1" name="Rounded Rectangle 12"/>
          <p:cNvSpPr/>
          <p:nvPr/>
        </p:nvSpPr>
        <p:spPr>
          <a:xfrm>
            <a:off x="4520471" y="3344134"/>
            <a:ext cx="2019115" cy="309014"/>
          </a:xfrm>
          <a:prstGeom prst="roundRect">
            <a:avLst/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056C8C6-5451-4E49-9E97-16B0E652009C}"/>
              </a:ext>
            </a:extLst>
          </p:cNvPr>
          <p:cNvGrpSpPr/>
          <p:nvPr/>
        </p:nvGrpSpPr>
        <p:grpSpPr>
          <a:xfrm>
            <a:off x="4520471" y="3742444"/>
            <a:ext cx="390214" cy="2461044"/>
            <a:chOff x="4520471" y="3742444"/>
            <a:chExt cx="390214" cy="246104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8F79E0-76F8-444C-9982-5D62FAC4CCBC}"/>
                </a:ext>
              </a:extLst>
            </p:cNvPr>
            <p:cNvSpPr txBox="1"/>
            <p:nvPr/>
          </p:nvSpPr>
          <p:spPr>
            <a:xfrm>
              <a:off x="4520471" y="3742444"/>
              <a:ext cx="3866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9933"/>
                  </a:solidFill>
                  <a:latin typeface="等线" panose="02010600030101010101" pitchFamily="2" charset="-122"/>
                  <a:ea typeface="等线" panose="02010600030101010101" pitchFamily="2" charset="-122"/>
                  <a:sym typeface="Wingdings" panose="05000000000000000000" pitchFamily="2" charset="2"/>
                </a:rPr>
                <a:t></a:t>
              </a:r>
              <a:endParaRPr lang="en-US" sz="2000" b="1" dirty="0">
                <a:solidFill>
                  <a:srgbClr val="FF9933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1981E3A-1A8A-44F5-BCC5-8C2D8B0026BF}"/>
                </a:ext>
              </a:extLst>
            </p:cNvPr>
            <p:cNvSpPr txBox="1"/>
            <p:nvPr/>
          </p:nvSpPr>
          <p:spPr>
            <a:xfrm>
              <a:off x="4520471" y="4846356"/>
              <a:ext cx="3866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9933"/>
                  </a:solidFill>
                  <a:latin typeface="等线" panose="02010600030101010101" pitchFamily="2" charset="-122"/>
                  <a:ea typeface="等线" panose="02010600030101010101" pitchFamily="2" charset="-122"/>
                  <a:sym typeface="Wingdings" panose="05000000000000000000" pitchFamily="2" charset="2"/>
                </a:rPr>
                <a:t></a:t>
              </a:r>
              <a:endParaRPr lang="en-US" sz="2000" b="1" dirty="0">
                <a:solidFill>
                  <a:srgbClr val="FF9933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9AAD023-DBAB-419E-83BF-64501CED597B}"/>
                </a:ext>
              </a:extLst>
            </p:cNvPr>
            <p:cNvSpPr txBox="1"/>
            <p:nvPr/>
          </p:nvSpPr>
          <p:spPr>
            <a:xfrm>
              <a:off x="4524041" y="5803378"/>
              <a:ext cx="3866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9933"/>
                  </a:solidFill>
                  <a:latin typeface="等线" panose="02010600030101010101" pitchFamily="2" charset="-122"/>
                  <a:ea typeface="等线" panose="02010600030101010101" pitchFamily="2" charset="-122"/>
                  <a:sym typeface="Wingdings" panose="05000000000000000000" pitchFamily="2" charset="2"/>
                </a:rPr>
                <a:t></a:t>
              </a:r>
              <a:endParaRPr lang="en-US" sz="2000" b="1" dirty="0">
                <a:solidFill>
                  <a:srgbClr val="FF9933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54D5DBFA-EBB6-410E-A646-9152E7120FE7}"/>
              </a:ext>
            </a:extLst>
          </p:cNvPr>
          <p:cNvSpPr/>
          <p:nvPr/>
        </p:nvSpPr>
        <p:spPr>
          <a:xfrm>
            <a:off x="8215239" y="2969498"/>
            <a:ext cx="1747468" cy="309014"/>
          </a:xfrm>
          <a:prstGeom prst="roundRect">
            <a:avLst/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70D3EA-DE44-4346-8D3F-0DBE6E33EA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18" r="1469" b="7570"/>
          <a:stretch/>
        </p:blipFill>
        <p:spPr>
          <a:xfrm>
            <a:off x="7937500" y="3392880"/>
            <a:ext cx="1082490" cy="6203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8474D7-4B3A-424F-B3C5-B905721711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737" b="6556"/>
          <a:stretch/>
        </p:blipFill>
        <p:spPr>
          <a:xfrm>
            <a:off x="9019989" y="3419416"/>
            <a:ext cx="777987" cy="786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52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D50B77-2FAC-468D-B382-66FDAFD7D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2611" y="1427107"/>
            <a:ext cx="9569436" cy="54308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1D21C9-3060-4389-BD35-B2D1F148F5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0443" y="4018923"/>
            <a:ext cx="2016381" cy="25279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31AD98-E881-4B87-BCC5-A22EFBEFD0A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083" r="2826" b="4391"/>
          <a:stretch/>
        </p:blipFill>
        <p:spPr>
          <a:xfrm>
            <a:off x="2271393" y="4413250"/>
            <a:ext cx="2035431" cy="20828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</a:rPr>
              <a:t>平台使用 </a:t>
            </a:r>
            <a:r>
              <a:rPr lang="en-US" altLang="zh-CN" dirty="0">
                <a:latin typeface="Calibri" panose="020F0502020204030204" pitchFamily="34" charset="0"/>
              </a:rPr>
              <a:t>– </a:t>
            </a:r>
            <a:r>
              <a:rPr lang="zh-CN" altLang="en-US" dirty="0">
                <a:latin typeface="Calibri" panose="020F0502020204030204" pitchFamily="34" charset="0"/>
              </a:rPr>
              <a:t>检索结果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1" name="Rounded Rectangle 12"/>
          <p:cNvSpPr/>
          <p:nvPr/>
        </p:nvSpPr>
        <p:spPr>
          <a:xfrm>
            <a:off x="2200939" y="2881215"/>
            <a:ext cx="2094613" cy="3540850"/>
          </a:xfrm>
          <a:prstGeom prst="roundRect">
            <a:avLst>
              <a:gd name="adj" fmla="val 5499"/>
            </a:avLst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ounded Rectangle 12">
            <a:extLst>
              <a:ext uri="{FF2B5EF4-FFF2-40B4-BE49-F238E27FC236}">
                <a16:creationId xmlns:a16="http://schemas.microsoft.com/office/drawing/2014/main" id="{662A9E2E-D57A-4548-BFC9-E86B4C84D164}"/>
              </a:ext>
            </a:extLst>
          </p:cNvPr>
          <p:cNvSpPr/>
          <p:nvPr/>
        </p:nvSpPr>
        <p:spPr>
          <a:xfrm>
            <a:off x="2200939" y="3317150"/>
            <a:ext cx="2094613" cy="712590"/>
          </a:xfrm>
          <a:prstGeom prst="roundRect">
            <a:avLst>
              <a:gd name="adj" fmla="val 5499"/>
            </a:avLst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98AEBB-8874-470B-A53C-765545892C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2114" y="4709355"/>
            <a:ext cx="2063438" cy="2083520"/>
          </a:xfrm>
          <a:prstGeom prst="rect">
            <a:avLst/>
          </a:prstGeom>
        </p:spPr>
      </p:pic>
      <p:sp>
        <p:nvSpPr>
          <p:cNvPr id="14" name="Rounded Rectangle 12">
            <a:extLst>
              <a:ext uri="{FF2B5EF4-FFF2-40B4-BE49-F238E27FC236}">
                <a16:creationId xmlns:a16="http://schemas.microsoft.com/office/drawing/2014/main" id="{B1CDD620-0218-4AFF-A56F-46FDB37AEFE2}"/>
              </a:ext>
            </a:extLst>
          </p:cNvPr>
          <p:cNvSpPr/>
          <p:nvPr/>
        </p:nvSpPr>
        <p:spPr>
          <a:xfrm>
            <a:off x="2200939" y="5167448"/>
            <a:ext cx="2094613" cy="1073095"/>
          </a:xfrm>
          <a:prstGeom prst="roundRect">
            <a:avLst>
              <a:gd name="adj" fmla="val 5499"/>
            </a:avLst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01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0" grpId="0" animBg="1"/>
      <p:bldP spid="10" grpId="1" animBg="1"/>
      <p:bldP spid="14" grpId="2" animBg="1"/>
      <p:bldP spid="14" grpId="3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</a:rPr>
              <a:t>平台使用 </a:t>
            </a:r>
            <a:r>
              <a:rPr lang="en-US" altLang="zh-CN" dirty="0">
                <a:latin typeface="Calibri" panose="020F0502020204030204" pitchFamily="34" charset="0"/>
              </a:rPr>
              <a:t>– </a:t>
            </a:r>
            <a:r>
              <a:rPr lang="zh-CN" altLang="en-US" dirty="0">
                <a:latin typeface="Calibri" panose="020F0502020204030204" pitchFamily="34" charset="0"/>
              </a:rPr>
              <a:t>检索技巧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70A5CB-F34B-4143-87B6-0BFD24F7C48D}"/>
              </a:ext>
            </a:extLst>
          </p:cNvPr>
          <p:cNvSpPr txBox="1"/>
          <p:nvPr/>
        </p:nvSpPr>
        <p:spPr>
          <a:xfrm>
            <a:off x="2060811" y="1702938"/>
            <a:ext cx="7337971" cy="49552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7180" indent="-457200">
              <a:buClr>
                <a:srgbClr val="FF9933"/>
              </a:buClr>
              <a:buFont typeface="Wingdings 2" panose="05020102010507070707" pitchFamily="18" charset="2"/>
              <a:buChar char=""/>
            </a:pPr>
            <a:r>
              <a:rPr lang="zh-CN" altLang="en-US" sz="2800" dirty="0">
                <a:solidFill>
                  <a:srgbClr val="10238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布尔运算符</a:t>
            </a:r>
            <a:r>
              <a:rPr lang="en-US" altLang="zh-CN" sz="2800" dirty="0">
                <a:solidFill>
                  <a:srgbClr val="10238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(AND OR NOT)</a:t>
            </a:r>
          </a:p>
          <a:p>
            <a:pPr marL="640080" indent="-457200">
              <a:buClr>
                <a:srgbClr val="FF9933"/>
              </a:buClr>
              <a:buFont typeface="Wingdings 2" panose="05020102010507070707" pitchFamily="18" charset="2"/>
              <a:buChar char=""/>
            </a:pPr>
            <a:endParaRPr lang="en-US" altLang="zh-CN" sz="2800" dirty="0">
              <a:solidFill>
                <a:srgbClr val="10238C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297180" indent="-457200">
              <a:buClr>
                <a:srgbClr val="FF9933"/>
              </a:buClr>
              <a:buFont typeface="Wingdings 2" panose="05020102010507070707" pitchFamily="18" charset="2"/>
              <a:buChar char=""/>
            </a:pPr>
            <a:r>
              <a:rPr lang="zh-CN" altLang="en-US" sz="2800" dirty="0">
                <a:solidFill>
                  <a:srgbClr val="10238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通配符</a:t>
            </a:r>
            <a:r>
              <a:rPr lang="en-US" altLang="zh-CN" sz="2800" dirty="0">
                <a:solidFill>
                  <a:srgbClr val="10238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(? *)</a:t>
            </a:r>
          </a:p>
          <a:p>
            <a:pPr marL="640080" indent="-457200">
              <a:buClr>
                <a:srgbClr val="FF9933"/>
              </a:buClr>
              <a:buFont typeface="Wingdings 2" panose="05020102010507070707" pitchFamily="18" charset="2"/>
              <a:buChar char=""/>
            </a:pPr>
            <a:endParaRPr lang="en-US" altLang="zh-CN" sz="2800" dirty="0">
              <a:solidFill>
                <a:srgbClr val="10238C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297180" indent="-457200">
              <a:buClr>
                <a:srgbClr val="FF9933"/>
              </a:buClr>
              <a:buFont typeface="Wingdings 2" panose="05020102010507070707" pitchFamily="18" charset="2"/>
              <a:buChar char=""/>
            </a:pPr>
            <a:r>
              <a:rPr lang="zh-CN" altLang="en-US" sz="2800" dirty="0">
                <a:solidFill>
                  <a:srgbClr val="10238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位置算符</a:t>
            </a:r>
            <a:r>
              <a:rPr lang="en-US" altLang="zh-CN" sz="2800" dirty="0">
                <a:solidFill>
                  <a:srgbClr val="10238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(“A B”~10)</a:t>
            </a:r>
          </a:p>
          <a:p>
            <a:pPr marL="640080" indent="-457200">
              <a:buClr>
                <a:srgbClr val="FF9933"/>
              </a:buClr>
              <a:buFont typeface="Wingdings 2" panose="05020102010507070707" pitchFamily="18" charset="2"/>
              <a:buChar char=""/>
            </a:pPr>
            <a:endParaRPr lang="en-US" altLang="zh-CN" sz="2800" dirty="0">
              <a:solidFill>
                <a:srgbClr val="10238C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297180" indent="-457200">
              <a:buClr>
                <a:srgbClr val="FF9933"/>
              </a:buClr>
              <a:buFont typeface="Wingdings 2" panose="05020102010507070707" pitchFamily="18" charset="2"/>
              <a:buChar char=""/>
            </a:pPr>
            <a:r>
              <a:rPr lang="zh-CN" altLang="en-US" sz="2800" dirty="0">
                <a:solidFill>
                  <a:srgbClr val="10238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模糊检索</a:t>
            </a:r>
            <a:r>
              <a:rPr lang="en-US" altLang="zh-CN" sz="2800" dirty="0">
                <a:solidFill>
                  <a:srgbClr val="10238C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(A~)</a:t>
            </a:r>
          </a:p>
          <a:p>
            <a:endParaRPr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更多检索技巧，请访问：</a:t>
            </a:r>
            <a:endParaRPr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en-US" altLang="zh-CN" sz="2400" dirty="0">
                <a:hlinkClick r:id="rId3"/>
              </a:rPr>
              <a:t>https://help.tandfonline.com/s/article/Searching-our-site</a:t>
            </a:r>
            <a:endParaRPr lang="en-US" altLang="zh-CN" sz="2400" dirty="0"/>
          </a:p>
          <a:p>
            <a:endParaRPr 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59900CBC-63DE-41B9-A7C0-3282E7B6B0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476" y="2961233"/>
            <a:ext cx="2438611" cy="24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36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2C7F04-F405-403D-9260-B54E265F7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441" y="1419191"/>
            <a:ext cx="9614610" cy="545366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</a:rPr>
              <a:t>平台使用 </a:t>
            </a:r>
            <a:r>
              <a:rPr lang="en-US" altLang="zh-CN" dirty="0">
                <a:latin typeface="Calibri" panose="020F0502020204030204" pitchFamily="34" charset="0"/>
              </a:rPr>
              <a:t>–</a:t>
            </a:r>
            <a:r>
              <a:rPr lang="zh-CN" altLang="en-US" dirty="0">
                <a:latin typeface="Calibri" panose="020F0502020204030204" pitchFamily="34" charset="0"/>
              </a:rPr>
              <a:t>高级检索</a:t>
            </a: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CE237F-AF53-4CE1-BE45-48C3895F7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780" y="3624016"/>
            <a:ext cx="552375" cy="384261"/>
          </a:xfrm>
          <a:prstGeom prst="rect">
            <a:avLst/>
          </a:prstGeom>
          <a:ln>
            <a:solidFill>
              <a:srgbClr val="FF9933"/>
            </a:solidFill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4C3D388-9380-4441-8ADE-4A05016C8AB9}"/>
              </a:ext>
            </a:extLst>
          </p:cNvPr>
          <p:cNvCxnSpPr>
            <a:cxnSpLocks/>
            <a:endCxn id="15" idx="3"/>
          </p:cNvCxnSpPr>
          <p:nvPr/>
        </p:nvCxnSpPr>
        <p:spPr>
          <a:xfrm flipH="1" flipV="1">
            <a:off x="4295776" y="3394916"/>
            <a:ext cx="467294" cy="242188"/>
          </a:xfrm>
          <a:prstGeom prst="straightConnector1">
            <a:avLst/>
          </a:prstGeom>
          <a:ln w="28575">
            <a:solidFill>
              <a:srgbClr val="FF99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06C19BD-97D7-46FE-A248-20E1ED37B5CE}"/>
              </a:ext>
            </a:extLst>
          </p:cNvPr>
          <p:cNvSpPr/>
          <p:nvPr/>
        </p:nvSpPr>
        <p:spPr>
          <a:xfrm>
            <a:off x="4107975" y="3165816"/>
            <a:ext cx="187801" cy="458200"/>
          </a:xfrm>
          <a:prstGeom prst="roundRect">
            <a:avLst/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9ECBBFD-D654-4856-B2DA-64826FAF1947}"/>
              </a:ext>
            </a:extLst>
          </p:cNvPr>
          <p:cNvSpPr/>
          <p:nvPr/>
        </p:nvSpPr>
        <p:spPr>
          <a:xfrm>
            <a:off x="2342584" y="4972596"/>
            <a:ext cx="1953192" cy="1097682"/>
          </a:xfrm>
          <a:prstGeom prst="roundRect">
            <a:avLst>
              <a:gd name="adj" fmla="val 6721"/>
            </a:avLst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26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 animBg="1"/>
      <p:bldP spid="15" grpId="2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EB0FEE4-CD7D-4EDB-B26A-A1EC46B99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984" y="1462260"/>
            <a:ext cx="9512490" cy="5395740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CC434F7-735F-40CE-8FCD-88E229A6B877}"/>
              </a:ext>
            </a:extLst>
          </p:cNvPr>
          <p:cNvSpPr/>
          <p:nvPr/>
        </p:nvSpPr>
        <p:spPr>
          <a:xfrm>
            <a:off x="4316958" y="2719441"/>
            <a:ext cx="5877919" cy="556022"/>
          </a:xfrm>
          <a:prstGeom prst="roundRect">
            <a:avLst/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09FDC32-371D-4448-84C1-48CB038CA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</a:rPr>
              <a:t>平台特点 </a:t>
            </a:r>
            <a:r>
              <a:rPr lang="en-US" altLang="zh-CN" dirty="0">
                <a:latin typeface="Calibri" panose="020F0502020204030204" pitchFamily="34" charset="0"/>
              </a:rPr>
              <a:t>– </a:t>
            </a:r>
            <a:r>
              <a:rPr lang="zh-CN" altLang="en-US" dirty="0">
                <a:latin typeface="Calibri" panose="020F0502020204030204" pitchFamily="34" charset="0"/>
              </a:rPr>
              <a:t>文章页面</a:t>
            </a:r>
            <a:endParaRPr lang="en-GB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47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12A469-A5F4-4937-AF01-463C07819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7584" y="1368128"/>
            <a:ext cx="9678440" cy="548987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4FA2B48-F08A-4F38-A6A5-0C12D8EA3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</a:rPr>
              <a:t>平台特点 </a:t>
            </a:r>
            <a:r>
              <a:rPr lang="en-US" altLang="zh-CN" dirty="0">
                <a:latin typeface="Calibri" panose="020F0502020204030204" pitchFamily="34" charset="0"/>
              </a:rPr>
              <a:t>– </a:t>
            </a:r>
            <a:r>
              <a:rPr lang="zh-CN" altLang="en-US" dirty="0">
                <a:latin typeface="Calibri" panose="020F0502020204030204" pitchFamily="34" charset="0"/>
              </a:rPr>
              <a:t>文章页面</a:t>
            </a: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FEC576-9714-41EE-8351-AB9D473D95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1711" y="2212493"/>
            <a:ext cx="679228" cy="245398"/>
          </a:xfrm>
          <a:prstGeom prst="rect">
            <a:avLst/>
          </a:prstGeom>
        </p:spPr>
      </p:pic>
      <p:sp>
        <p:nvSpPr>
          <p:cNvPr id="7" name="Rounded Rectangle 17">
            <a:extLst>
              <a:ext uri="{FF2B5EF4-FFF2-40B4-BE49-F238E27FC236}">
                <a16:creationId xmlns:a16="http://schemas.microsoft.com/office/drawing/2014/main" id="{260F045B-CA14-4674-BE7A-E19C56D67E1C}"/>
              </a:ext>
            </a:extLst>
          </p:cNvPr>
          <p:cNvSpPr/>
          <p:nvPr/>
        </p:nvSpPr>
        <p:spPr>
          <a:xfrm>
            <a:off x="2250329" y="2640052"/>
            <a:ext cx="833955" cy="1085389"/>
          </a:xfrm>
          <a:prstGeom prst="roundRect">
            <a:avLst/>
          </a:prstGeom>
          <a:noFill/>
          <a:ln w="57150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ounded Rectangle 18">
            <a:extLst>
              <a:ext uri="{FF2B5EF4-FFF2-40B4-BE49-F238E27FC236}">
                <a16:creationId xmlns:a16="http://schemas.microsoft.com/office/drawing/2014/main" id="{B90F0A5C-3EF1-4F18-BBE3-FB617E5EC694}"/>
              </a:ext>
            </a:extLst>
          </p:cNvPr>
          <p:cNvSpPr/>
          <p:nvPr/>
        </p:nvSpPr>
        <p:spPr>
          <a:xfrm>
            <a:off x="9505829" y="2556103"/>
            <a:ext cx="679228" cy="287345"/>
          </a:xfrm>
          <a:prstGeom prst="roundRect">
            <a:avLst/>
          </a:prstGeom>
          <a:noFill/>
          <a:ln w="57150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5">
            <a:extLst>
              <a:ext uri="{FF2B5EF4-FFF2-40B4-BE49-F238E27FC236}">
                <a16:creationId xmlns:a16="http://schemas.microsoft.com/office/drawing/2014/main" id="{C27A2992-CB60-46B0-A86D-154E62F58F4D}"/>
              </a:ext>
            </a:extLst>
          </p:cNvPr>
          <p:cNvSpPr/>
          <p:nvPr/>
        </p:nvSpPr>
        <p:spPr>
          <a:xfrm>
            <a:off x="9486913" y="3911361"/>
            <a:ext cx="833954" cy="287345"/>
          </a:xfrm>
          <a:prstGeom prst="roundRect">
            <a:avLst/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ounded Rectangle 15">
            <a:extLst>
              <a:ext uri="{FF2B5EF4-FFF2-40B4-BE49-F238E27FC236}">
                <a16:creationId xmlns:a16="http://schemas.microsoft.com/office/drawing/2014/main" id="{7708A0C9-392B-4712-9CFF-A947778ED87B}"/>
              </a:ext>
            </a:extLst>
          </p:cNvPr>
          <p:cNvSpPr/>
          <p:nvPr/>
        </p:nvSpPr>
        <p:spPr>
          <a:xfrm>
            <a:off x="3595931" y="3928271"/>
            <a:ext cx="5549837" cy="332791"/>
          </a:xfrm>
          <a:prstGeom prst="roundRect">
            <a:avLst/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ounded Rectangle 15">
            <a:extLst>
              <a:ext uri="{FF2B5EF4-FFF2-40B4-BE49-F238E27FC236}">
                <a16:creationId xmlns:a16="http://schemas.microsoft.com/office/drawing/2014/main" id="{FBF77293-BFC1-4FF5-B7BC-352572BB793D}"/>
              </a:ext>
            </a:extLst>
          </p:cNvPr>
          <p:cNvSpPr/>
          <p:nvPr/>
        </p:nvSpPr>
        <p:spPr>
          <a:xfrm>
            <a:off x="2288132" y="4287680"/>
            <a:ext cx="833955" cy="2276893"/>
          </a:xfrm>
          <a:prstGeom prst="roundRect">
            <a:avLst/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42DD457-5510-47CD-A322-280B6E212E73}"/>
              </a:ext>
            </a:extLst>
          </p:cNvPr>
          <p:cNvSpPr/>
          <p:nvPr/>
        </p:nvSpPr>
        <p:spPr>
          <a:xfrm>
            <a:off x="8271434" y="4524187"/>
            <a:ext cx="1620401" cy="2234661"/>
          </a:xfrm>
          <a:prstGeom prst="roundRect">
            <a:avLst>
              <a:gd name="adj" fmla="val 5586"/>
            </a:avLst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2BF73EB-D79E-4345-BACA-BBF077B578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9783" y="3911361"/>
            <a:ext cx="1015394" cy="13891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6DD4F50-EFA0-442D-99C2-8014ACBFBF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2470" y="2688947"/>
            <a:ext cx="1909671" cy="4774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02D477-157E-4650-81B8-DF8F1B3E5A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02841" y="4561111"/>
            <a:ext cx="1530584" cy="2837759"/>
          </a:xfrm>
          <a:prstGeom prst="rect">
            <a:avLst/>
          </a:prstGeom>
        </p:spPr>
      </p:pic>
      <p:sp>
        <p:nvSpPr>
          <p:cNvPr id="20" name="Rounded Rectangle 15">
            <a:extLst>
              <a:ext uri="{FF2B5EF4-FFF2-40B4-BE49-F238E27FC236}">
                <a16:creationId xmlns:a16="http://schemas.microsoft.com/office/drawing/2014/main" id="{5BA82CE3-E8ED-41C9-8236-1084EE070621}"/>
              </a:ext>
            </a:extLst>
          </p:cNvPr>
          <p:cNvSpPr/>
          <p:nvPr/>
        </p:nvSpPr>
        <p:spPr>
          <a:xfrm>
            <a:off x="9960768" y="4524187"/>
            <a:ext cx="1620401" cy="2234661"/>
          </a:xfrm>
          <a:prstGeom prst="roundRect">
            <a:avLst>
              <a:gd name="adj" fmla="val 5586"/>
            </a:avLst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4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1" animBg="1"/>
      <p:bldP spid="12" grpId="0" animBg="1"/>
      <p:bldP spid="14" grpId="1" animBg="1"/>
      <p:bldP spid="15" grpId="1" animBg="1"/>
      <p:bldP spid="16" grpId="1" animBg="1"/>
      <p:bldP spid="2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2B669509-E75E-4485-83B3-494CEEFC7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7584" y="1368128"/>
            <a:ext cx="9678440" cy="548987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</a:rPr>
              <a:t>平台特点 </a:t>
            </a:r>
            <a:r>
              <a:rPr lang="en-US" altLang="zh-CN" dirty="0">
                <a:latin typeface="Calibri" panose="020F0502020204030204" pitchFamily="34" charset="0"/>
              </a:rPr>
              <a:t>– </a:t>
            </a:r>
            <a:r>
              <a:rPr lang="zh-CN" altLang="en-US" dirty="0">
                <a:latin typeface="Calibri" panose="020F0502020204030204" pitchFamily="34" charset="0"/>
              </a:rPr>
              <a:t>文章页面</a:t>
            </a:r>
            <a:endParaRPr lang="en-GB" dirty="0">
              <a:latin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0222127-CE9A-41BB-BD36-D88D129862E7}"/>
              </a:ext>
            </a:extLst>
          </p:cNvPr>
          <p:cNvGrpSpPr/>
          <p:nvPr/>
        </p:nvGrpSpPr>
        <p:grpSpPr>
          <a:xfrm>
            <a:off x="6162539" y="3238085"/>
            <a:ext cx="5257727" cy="3187756"/>
            <a:chOff x="6162539" y="3238085"/>
            <a:chExt cx="5257727" cy="318775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07644E5-565E-45D4-89AF-618406173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21187" y="3238085"/>
              <a:ext cx="3599079" cy="3187756"/>
            </a:xfrm>
            <a:prstGeom prst="rect">
              <a:avLst/>
            </a:prstGeom>
            <a:ln>
              <a:solidFill>
                <a:srgbClr val="FF9933"/>
              </a:solidFill>
            </a:ln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C3992DF-0BAC-43DE-9F5B-5D680F00488E}"/>
                </a:ext>
              </a:extLst>
            </p:cNvPr>
            <p:cNvGrpSpPr/>
            <p:nvPr/>
          </p:nvGrpSpPr>
          <p:grpSpPr>
            <a:xfrm>
              <a:off x="6162539" y="3638222"/>
              <a:ext cx="1658648" cy="1193741"/>
              <a:chOff x="6162539" y="3638222"/>
              <a:chExt cx="1658648" cy="1193741"/>
            </a:xfrm>
          </p:grpSpPr>
          <p:cxnSp>
            <p:nvCxnSpPr>
              <p:cNvPr id="21" name="Straight Arrow Connector 20"/>
              <p:cNvCxnSpPr>
                <a:cxnSpLocks/>
                <a:stCxn id="25" idx="2"/>
                <a:endCxn id="4" idx="1"/>
              </p:cNvCxnSpPr>
              <p:nvPr/>
            </p:nvCxnSpPr>
            <p:spPr>
              <a:xfrm>
                <a:off x="6440249" y="3786188"/>
                <a:ext cx="1380938" cy="1045775"/>
              </a:xfrm>
              <a:prstGeom prst="straightConnector1">
                <a:avLst/>
              </a:prstGeom>
              <a:ln w="19050">
                <a:solidFill>
                  <a:srgbClr val="FF9933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ounded Rectangle 24"/>
              <p:cNvSpPr/>
              <p:nvPr/>
            </p:nvSpPr>
            <p:spPr>
              <a:xfrm>
                <a:off x="6162539" y="3638222"/>
                <a:ext cx="555420" cy="147966"/>
              </a:xfrm>
              <a:prstGeom prst="roundRect">
                <a:avLst/>
              </a:prstGeom>
              <a:noFill/>
              <a:ln w="28575">
                <a:solidFill>
                  <a:srgbClr val="FF9933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1A87EB8-F349-4F10-BE48-759675037812}"/>
              </a:ext>
            </a:extLst>
          </p:cNvPr>
          <p:cNvCxnSpPr>
            <a:cxnSpLocks/>
          </p:cNvCxnSpPr>
          <p:nvPr/>
        </p:nvCxnSpPr>
        <p:spPr>
          <a:xfrm>
            <a:off x="3595932" y="3657301"/>
            <a:ext cx="3804328" cy="0"/>
          </a:xfrm>
          <a:prstGeom prst="line">
            <a:avLst/>
          </a:prstGeom>
          <a:ln w="28575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4">
            <a:extLst>
              <a:ext uri="{FF2B5EF4-FFF2-40B4-BE49-F238E27FC236}">
                <a16:creationId xmlns:a16="http://schemas.microsoft.com/office/drawing/2014/main" id="{F3F880B3-4B7F-4DA7-A40E-817E616D865A}"/>
              </a:ext>
            </a:extLst>
          </p:cNvPr>
          <p:cNvSpPr/>
          <p:nvPr/>
        </p:nvSpPr>
        <p:spPr>
          <a:xfrm>
            <a:off x="6162540" y="3638550"/>
            <a:ext cx="540318" cy="142875"/>
          </a:xfrm>
          <a:prstGeom prst="roundRect">
            <a:avLst/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r="978"/>
          <a:stretch/>
        </p:blipFill>
        <p:spPr>
          <a:xfrm>
            <a:off x="1020437" y="1368128"/>
            <a:ext cx="10284204" cy="5841956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6162539" y="3206557"/>
            <a:ext cx="5296657" cy="3464594"/>
            <a:chOff x="9322233" y="2589627"/>
            <a:chExt cx="5296657" cy="3464594"/>
          </a:xfrm>
        </p:grpSpPr>
        <p:sp>
          <p:nvSpPr>
            <p:cNvPr id="15" name="Rounded Rectangle 14"/>
            <p:cNvSpPr/>
            <p:nvPr/>
          </p:nvSpPr>
          <p:spPr>
            <a:xfrm>
              <a:off x="9322233" y="2763232"/>
              <a:ext cx="492693" cy="213633"/>
            </a:xfrm>
            <a:prstGeom prst="roundRect">
              <a:avLst/>
            </a:prstGeom>
            <a:noFill/>
            <a:ln w="28575">
              <a:solidFill>
                <a:srgbClr val="FF9933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166849" y="2589627"/>
              <a:ext cx="3452041" cy="3464594"/>
            </a:xfrm>
            <a:prstGeom prst="rect">
              <a:avLst/>
            </a:prstGeom>
            <a:ln w="19050">
              <a:solidFill>
                <a:srgbClr val="FF9933"/>
              </a:solidFill>
            </a:ln>
          </p:spPr>
        </p:pic>
        <p:cxnSp>
          <p:nvCxnSpPr>
            <p:cNvPr id="16" name="Straight Arrow Connector 15"/>
            <p:cNvCxnSpPr>
              <a:stCxn id="15" idx="3"/>
              <a:endCxn id="10" idx="1"/>
            </p:cNvCxnSpPr>
            <p:nvPr/>
          </p:nvCxnSpPr>
          <p:spPr>
            <a:xfrm>
              <a:off x="9814926" y="2870049"/>
              <a:ext cx="1351923" cy="1451875"/>
            </a:xfrm>
            <a:prstGeom prst="straightConnector1">
              <a:avLst/>
            </a:prstGeom>
            <a:ln w="19050">
              <a:solidFill>
                <a:srgbClr val="FF99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916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29E9B9-78B7-4574-9287-7F5DF2459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7585" y="1424984"/>
            <a:ext cx="9573175" cy="5433016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</a:rPr>
              <a:t>平台使用 </a:t>
            </a:r>
            <a:r>
              <a:rPr lang="en-US" altLang="zh-CN" dirty="0">
                <a:latin typeface="Calibri" panose="020F0502020204030204" pitchFamily="34" charset="0"/>
              </a:rPr>
              <a:t>– </a:t>
            </a:r>
            <a:r>
              <a:rPr lang="zh-CN" altLang="en-US" dirty="0">
                <a:latin typeface="Calibri" panose="020F0502020204030204" pitchFamily="34" charset="0"/>
              </a:rPr>
              <a:t>文章页面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204805" y="5267887"/>
            <a:ext cx="1026061" cy="186395"/>
          </a:xfrm>
          <a:prstGeom prst="roundRect">
            <a:avLst/>
          </a:prstGeom>
          <a:noFill/>
          <a:ln w="38100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B3A5F6F4-DE3A-4B6B-A851-5FF2DFE8AD30}"/>
              </a:ext>
            </a:extLst>
          </p:cNvPr>
          <p:cNvSpPr/>
          <p:nvPr/>
        </p:nvSpPr>
        <p:spPr>
          <a:xfrm>
            <a:off x="4890977" y="3746720"/>
            <a:ext cx="723014" cy="357447"/>
          </a:xfrm>
          <a:prstGeom prst="roundRect">
            <a:avLst/>
          </a:prstGeom>
          <a:noFill/>
          <a:ln w="38100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2041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B3EBFF-8103-45D8-B24A-417995B26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272" y="1310185"/>
            <a:ext cx="9775455" cy="5547815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</a:rPr>
              <a:t>平台使用 </a:t>
            </a:r>
            <a:r>
              <a:rPr lang="en-US" altLang="zh-CN" dirty="0">
                <a:latin typeface="Calibri" panose="020F0502020204030204" pitchFamily="34" charset="0"/>
              </a:rPr>
              <a:t>– </a:t>
            </a:r>
            <a:r>
              <a:rPr lang="zh-CN" altLang="en-US" dirty="0">
                <a:latin typeface="Calibri" panose="020F0502020204030204" pitchFamily="34" charset="0"/>
              </a:rPr>
              <a:t>文章页面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859030CB-F87C-491D-AD8E-89C6C6A2594A}"/>
              </a:ext>
            </a:extLst>
          </p:cNvPr>
          <p:cNvSpPr/>
          <p:nvPr/>
        </p:nvSpPr>
        <p:spPr>
          <a:xfrm>
            <a:off x="6095999" y="3685303"/>
            <a:ext cx="723014" cy="357447"/>
          </a:xfrm>
          <a:prstGeom prst="roundRect">
            <a:avLst/>
          </a:prstGeom>
          <a:noFill/>
          <a:ln w="38100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C0290528-CA23-4DBF-A21D-AB166C09BC76}"/>
              </a:ext>
            </a:extLst>
          </p:cNvPr>
          <p:cNvSpPr/>
          <p:nvPr/>
        </p:nvSpPr>
        <p:spPr>
          <a:xfrm>
            <a:off x="3388241" y="4358698"/>
            <a:ext cx="1353880" cy="357447"/>
          </a:xfrm>
          <a:prstGeom prst="roundRect">
            <a:avLst/>
          </a:prstGeom>
          <a:noFill/>
          <a:ln w="38100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B80106-8FF7-494E-A1E2-009E4E3ABB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8272" y="1310185"/>
            <a:ext cx="9780594" cy="554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84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2E702A-41C7-4809-AB00-BAF023C190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053" y="1417765"/>
            <a:ext cx="9590935" cy="5440236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</a:rPr>
              <a:t>平台使用 </a:t>
            </a:r>
            <a:r>
              <a:rPr lang="en-US" altLang="zh-CN" dirty="0">
                <a:latin typeface="Calibri" panose="020F0502020204030204" pitchFamily="34" charset="0"/>
              </a:rPr>
              <a:t>– </a:t>
            </a:r>
            <a:r>
              <a:rPr lang="zh-CN" altLang="en-US" dirty="0">
                <a:latin typeface="Calibri" panose="020F0502020204030204" pitchFamily="34" charset="0"/>
              </a:rPr>
              <a:t>文章页面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3EACD37C-6611-42FB-AFDD-DA8EBEC5283C}"/>
              </a:ext>
            </a:extLst>
          </p:cNvPr>
          <p:cNvSpPr/>
          <p:nvPr/>
        </p:nvSpPr>
        <p:spPr>
          <a:xfrm>
            <a:off x="6624095" y="3746720"/>
            <a:ext cx="723014" cy="357447"/>
          </a:xfrm>
          <a:prstGeom prst="roundRect">
            <a:avLst/>
          </a:prstGeom>
          <a:noFill/>
          <a:ln w="38100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2F96A641-EC4C-46F7-B261-2F03DDA0C89D}"/>
              </a:ext>
            </a:extLst>
          </p:cNvPr>
          <p:cNvSpPr/>
          <p:nvPr/>
        </p:nvSpPr>
        <p:spPr>
          <a:xfrm>
            <a:off x="8208335" y="3746720"/>
            <a:ext cx="723014" cy="357447"/>
          </a:xfrm>
          <a:prstGeom prst="roundRect">
            <a:avLst/>
          </a:prstGeom>
          <a:noFill/>
          <a:ln w="38100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60CD1B-F0B2-42FC-BB13-40C357C1FC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08" r="11113"/>
          <a:stretch/>
        </p:blipFill>
        <p:spPr>
          <a:xfrm>
            <a:off x="5134964" y="3572189"/>
            <a:ext cx="1929027" cy="115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8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6EF6BD-D07E-4739-A758-1FF3B18F8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780" y="1364726"/>
            <a:ext cx="9684438" cy="549327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66F1698-1C10-44C0-8754-6D5D24D91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</a:rPr>
              <a:t>平台使用 </a:t>
            </a:r>
            <a:r>
              <a:rPr lang="en-US" altLang="zh-CN" dirty="0">
                <a:latin typeface="Calibri" panose="020F0502020204030204" pitchFamily="34" charset="0"/>
              </a:rPr>
              <a:t>– </a:t>
            </a:r>
            <a:r>
              <a:rPr lang="zh-CN" altLang="en-US" dirty="0">
                <a:latin typeface="Calibri" panose="020F0502020204030204" pitchFamily="34" charset="0"/>
              </a:rPr>
              <a:t>期刊页面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8" name="Rounded Rectangle 12">
            <a:extLst>
              <a:ext uri="{FF2B5EF4-FFF2-40B4-BE49-F238E27FC236}">
                <a16:creationId xmlns:a16="http://schemas.microsoft.com/office/drawing/2014/main" id="{9A622C44-E862-486C-8506-E7F1BCADBD65}"/>
              </a:ext>
            </a:extLst>
          </p:cNvPr>
          <p:cNvSpPr/>
          <p:nvPr/>
        </p:nvSpPr>
        <p:spPr>
          <a:xfrm>
            <a:off x="3127847" y="3098302"/>
            <a:ext cx="958467" cy="1229149"/>
          </a:xfrm>
          <a:prstGeom prst="roundRect">
            <a:avLst/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5526370-70F9-4951-ADA2-9914294FDD27}"/>
              </a:ext>
            </a:extLst>
          </p:cNvPr>
          <p:cNvGrpSpPr/>
          <p:nvPr/>
        </p:nvGrpSpPr>
        <p:grpSpPr>
          <a:xfrm>
            <a:off x="8568393" y="2743951"/>
            <a:ext cx="2284508" cy="2913337"/>
            <a:chOff x="8538072" y="2309560"/>
            <a:chExt cx="2284508" cy="2913337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9161AE2E-85FC-4A1A-A921-E134A562F2ED}"/>
                </a:ext>
              </a:extLst>
            </p:cNvPr>
            <p:cNvSpPr/>
            <p:nvPr/>
          </p:nvSpPr>
          <p:spPr>
            <a:xfrm>
              <a:off x="8538072" y="5019339"/>
              <a:ext cx="473725" cy="203558"/>
            </a:xfrm>
            <a:prstGeom prst="roundRect">
              <a:avLst/>
            </a:prstGeom>
            <a:noFill/>
            <a:ln w="38100">
              <a:solidFill>
                <a:srgbClr val="FF99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CFFEB91A-099E-47B7-8ABD-D271655E9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88728" y="2309560"/>
              <a:ext cx="1333852" cy="1557289"/>
            </a:xfrm>
            <a:prstGeom prst="rect">
              <a:avLst/>
            </a:prstGeom>
            <a:ln w="38100">
              <a:solidFill>
                <a:srgbClr val="FF9933"/>
              </a:solidFill>
            </a:ln>
          </p:spPr>
        </p:pic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1988BAC3-AED1-467C-AAEF-FF2482634659}"/>
                </a:ext>
              </a:extLst>
            </p:cNvPr>
            <p:cNvCxnSpPr>
              <a:cxnSpLocks/>
              <a:stCxn id="37" idx="3"/>
              <a:endCxn id="38" idx="1"/>
            </p:cNvCxnSpPr>
            <p:nvPr/>
          </p:nvCxnSpPr>
          <p:spPr>
            <a:xfrm flipV="1">
              <a:off x="9011797" y="3088205"/>
              <a:ext cx="476931" cy="2032913"/>
            </a:xfrm>
            <a:prstGeom prst="straightConnector1">
              <a:avLst/>
            </a:prstGeom>
            <a:ln w="28575">
              <a:solidFill>
                <a:srgbClr val="FF99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9C8FBE9-A897-48D2-A27A-B22DC21646C9}"/>
              </a:ext>
            </a:extLst>
          </p:cNvPr>
          <p:cNvGrpSpPr/>
          <p:nvPr/>
        </p:nvGrpSpPr>
        <p:grpSpPr>
          <a:xfrm>
            <a:off x="4131819" y="2554075"/>
            <a:ext cx="7754883" cy="3300652"/>
            <a:chOff x="4131819" y="2554075"/>
            <a:chExt cx="7754883" cy="330065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E712112-8286-46FD-8F3E-4DE30738A40C}"/>
                </a:ext>
              </a:extLst>
            </p:cNvPr>
            <p:cNvGrpSpPr/>
            <p:nvPr/>
          </p:nvGrpSpPr>
          <p:grpSpPr>
            <a:xfrm>
              <a:off x="4131819" y="4428423"/>
              <a:ext cx="6113867" cy="1426304"/>
              <a:chOff x="4026238" y="3671857"/>
              <a:chExt cx="6113867" cy="1426304"/>
            </a:xfrm>
          </p:grpSpPr>
          <p:sp>
            <p:nvSpPr>
              <p:cNvPr id="10" name="Rounded Rectangle 4">
                <a:extLst>
                  <a:ext uri="{FF2B5EF4-FFF2-40B4-BE49-F238E27FC236}">
                    <a16:creationId xmlns:a16="http://schemas.microsoft.com/office/drawing/2014/main" id="{415B5349-72D5-4576-97CA-04589B26A178}"/>
                  </a:ext>
                </a:extLst>
              </p:cNvPr>
              <p:cNvSpPr/>
              <p:nvPr/>
            </p:nvSpPr>
            <p:spPr>
              <a:xfrm>
                <a:off x="4026238" y="4839518"/>
                <a:ext cx="3023893" cy="258643"/>
              </a:xfrm>
              <a:prstGeom prst="roundRect">
                <a:avLst/>
              </a:prstGeom>
              <a:noFill/>
              <a:ln w="28575">
                <a:solidFill>
                  <a:srgbClr val="FF9933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B51C6DF0-0C04-48CE-8A91-1593E60641F4}"/>
                  </a:ext>
                </a:extLst>
              </p:cNvPr>
              <p:cNvCxnSpPr>
                <a:cxnSpLocks/>
                <a:stCxn id="10" idx="3"/>
                <a:endCxn id="12" idx="1"/>
              </p:cNvCxnSpPr>
              <p:nvPr/>
            </p:nvCxnSpPr>
            <p:spPr>
              <a:xfrm flipV="1">
                <a:off x="7050131" y="4963331"/>
                <a:ext cx="964115" cy="5509"/>
              </a:xfrm>
              <a:prstGeom prst="straightConnector1">
                <a:avLst/>
              </a:prstGeom>
              <a:ln w="28575">
                <a:solidFill>
                  <a:srgbClr val="FF9933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Rounded Rectangle 7">
                <a:extLst>
                  <a:ext uri="{FF2B5EF4-FFF2-40B4-BE49-F238E27FC236}">
                    <a16:creationId xmlns:a16="http://schemas.microsoft.com/office/drawing/2014/main" id="{4D07142B-F310-43C5-919D-CDD27FE1D0D4}"/>
                  </a:ext>
                </a:extLst>
              </p:cNvPr>
              <p:cNvSpPr/>
              <p:nvPr/>
            </p:nvSpPr>
            <p:spPr>
              <a:xfrm>
                <a:off x="8014246" y="4850535"/>
                <a:ext cx="927137" cy="225592"/>
              </a:xfrm>
              <a:prstGeom prst="roundRect">
                <a:avLst/>
              </a:prstGeom>
              <a:noFill/>
              <a:ln w="28575">
                <a:solidFill>
                  <a:srgbClr val="FF9933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58FDCA41-0D3B-47D2-820E-01FCB7C86786}"/>
                  </a:ext>
                </a:extLst>
              </p:cNvPr>
              <p:cNvCxnSpPr>
                <a:cxnSpLocks/>
                <a:stCxn id="12" idx="3"/>
                <a:endCxn id="18" idx="2"/>
              </p:cNvCxnSpPr>
              <p:nvPr/>
            </p:nvCxnSpPr>
            <p:spPr>
              <a:xfrm flipV="1">
                <a:off x="8941383" y="3671857"/>
                <a:ext cx="1198722" cy="1291474"/>
              </a:xfrm>
              <a:prstGeom prst="straightConnector1">
                <a:avLst/>
              </a:prstGeom>
              <a:ln w="28575">
                <a:solidFill>
                  <a:srgbClr val="FF9933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75D6F78-76A6-43A0-B707-97350B5B3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04670" y="2554075"/>
              <a:ext cx="3282032" cy="1874348"/>
            </a:xfrm>
            <a:prstGeom prst="rect">
              <a:avLst/>
            </a:prstGeom>
            <a:ln w="28575">
              <a:solidFill>
                <a:srgbClr val="FF9933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47775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C8C06B-1EE9-4796-A422-EB2B3D6926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582"/>
          <a:stretch/>
        </p:blipFill>
        <p:spPr>
          <a:xfrm>
            <a:off x="776363" y="1095152"/>
            <a:ext cx="10175723" cy="230149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</a:rPr>
              <a:t>平台使用 </a:t>
            </a:r>
            <a:r>
              <a:rPr lang="en-US" altLang="zh-CN" dirty="0">
                <a:latin typeface="Calibri" panose="020F0502020204030204" pitchFamily="34" charset="0"/>
              </a:rPr>
              <a:t>– </a:t>
            </a:r>
            <a:r>
              <a:rPr lang="zh-CN" altLang="en-US" dirty="0">
                <a:latin typeface="Calibri" panose="020F0502020204030204" pitchFamily="34" charset="0"/>
              </a:rPr>
              <a:t>期刊页面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845007" y="2822572"/>
            <a:ext cx="957705" cy="256790"/>
          </a:xfrm>
          <a:prstGeom prst="roundRect">
            <a:avLst/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902" y="3165850"/>
            <a:ext cx="5680594" cy="3692149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1110599" y="3791138"/>
            <a:ext cx="53838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订阅期刊的最新内容推送，第一时间了解科研最新进展</a:t>
            </a:r>
            <a:endParaRPr lang="en-US" altLang="zh-CN" sz="1400" dirty="0">
              <a:solidFill>
                <a:srgbClr val="FF99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400" dirty="0">
              <a:solidFill>
                <a:srgbClr val="FF99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zh-CN" altLang="en-US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只需点击期刊页面</a:t>
            </a:r>
            <a:r>
              <a:rPr lang="en-US" altLang="zh-CN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content alerts</a:t>
            </a:r>
            <a:r>
              <a:rPr lang="zh-CN" altLang="en-US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订阅按钮；</a:t>
            </a:r>
            <a:endParaRPr lang="en-US" altLang="zh-CN" sz="1400" dirty="0">
              <a:solidFill>
                <a:srgbClr val="FF99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en-US" altLang="zh-CN" sz="1400" dirty="0">
              <a:solidFill>
                <a:srgbClr val="FF99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zh-CN" altLang="en-US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网页将转到个人账户下的管理订阅页面；</a:t>
            </a:r>
            <a:endParaRPr lang="en-US" altLang="zh-CN" sz="1400" dirty="0">
              <a:solidFill>
                <a:srgbClr val="FF99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400" dirty="0">
              <a:solidFill>
                <a:srgbClr val="FF99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zh-CN" altLang="en-US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订阅内容列表中自动添加最新订阅期刊</a:t>
            </a:r>
            <a:r>
              <a:rPr lang="en-US" altLang="zh-CN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CN" altLang="en-US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字母顺序</a:t>
            </a:r>
            <a:r>
              <a:rPr lang="en-US" altLang="zh-CN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zh-CN" altLang="en-US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；</a:t>
            </a:r>
            <a:endParaRPr lang="en-US" altLang="zh-CN" sz="1400" dirty="0">
              <a:solidFill>
                <a:srgbClr val="FF99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400" dirty="0">
              <a:solidFill>
                <a:srgbClr val="FF99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zh-CN" altLang="en-US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选取期刊列表提供的勾选框，根据需要删除不需要的订阅；</a:t>
            </a:r>
            <a:endParaRPr lang="en-US" altLang="zh-CN" sz="1400" dirty="0">
              <a:solidFill>
                <a:srgbClr val="FF99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400" dirty="0">
              <a:solidFill>
                <a:srgbClr val="FF99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zh-CN" altLang="en-US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或调整订阅通知的发送频率：不要通知，或按每天</a:t>
            </a:r>
            <a:r>
              <a:rPr lang="en-US" altLang="zh-CN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CN" altLang="en-US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周</a:t>
            </a:r>
            <a:r>
              <a:rPr lang="en-US" altLang="zh-CN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CN" altLang="en-US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月发送；</a:t>
            </a:r>
            <a:endParaRPr lang="en-GB" sz="1400" dirty="0">
              <a:solidFill>
                <a:srgbClr val="FF99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45464" y="4940354"/>
            <a:ext cx="281631" cy="290865"/>
          </a:xfrm>
          <a:prstGeom prst="rect">
            <a:avLst/>
          </a:prstGeom>
          <a:ln w="19050">
            <a:solidFill>
              <a:srgbClr val="FF9933"/>
            </a:solidFill>
          </a:ln>
        </p:spPr>
      </p:pic>
    </p:spTree>
    <p:extLst>
      <p:ext uri="{BB962C8B-B14F-4D97-AF65-F5344CB8AC3E}">
        <p14:creationId xmlns:p14="http://schemas.microsoft.com/office/powerpoint/2010/main" val="230781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5BF7C02F-6D66-4976-846B-CFCA3E9066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564"/>
          <a:stretch/>
        </p:blipFill>
        <p:spPr>
          <a:xfrm>
            <a:off x="856924" y="1140513"/>
            <a:ext cx="6366933" cy="151675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07584" y="188913"/>
            <a:ext cx="8913283" cy="1008062"/>
          </a:xfrm>
        </p:spPr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</a:rPr>
              <a:t>平台使用 </a:t>
            </a:r>
            <a:r>
              <a:rPr lang="en-US" altLang="zh-CN" dirty="0">
                <a:latin typeface="Calibri" panose="020F0502020204030204" pitchFamily="34" charset="0"/>
              </a:rPr>
              <a:t>– </a:t>
            </a:r>
            <a:r>
              <a:rPr lang="zh-CN" altLang="en-US" dirty="0">
                <a:latin typeface="Calibri" panose="020F0502020204030204" pitchFamily="34" charset="0"/>
              </a:rPr>
              <a:t>期刊页面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352461" y="2296875"/>
            <a:ext cx="262610" cy="160763"/>
          </a:xfrm>
          <a:prstGeom prst="roundRect">
            <a:avLst/>
          </a:prstGeom>
          <a:noFill/>
          <a:ln w="28575">
            <a:solidFill>
              <a:srgbClr val="FF993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2" name="Group 41"/>
          <p:cNvGrpSpPr/>
          <p:nvPr/>
        </p:nvGrpSpPr>
        <p:grpSpPr>
          <a:xfrm>
            <a:off x="1267619" y="2862180"/>
            <a:ext cx="3797836" cy="3277826"/>
            <a:chOff x="1267619" y="2659607"/>
            <a:chExt cx="3797836" cy="327782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7619" y="3613714"/>
              <a:ext cx="3247925" cy="2323719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1267620" y="2659607"/>
              <a:ext cx="3797835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开启</a:t>
              </a:r>
              <a:r>
                <a:rPr lang="en-US" altLang="zh-CN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RSS</a:t>
              </a:r>
              <a:r>
                <a:rPr lang="zh-CN" altLang="en-US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功能，需要先安装</a:t>
              </a:r>
              <a:r>
                <a:rPr lang="en-US" altLang="zh-CN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RSS</a:t>
              </a:r>
              <a:r>
                <a:rPr lang="zh-CN" altLang="en-US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订阅扩展插件</a:t>
              </a:r>
              <a:endParaRPr lang="en-US" altLang="zh-CN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以</a:t>
              </a:r>
              <a:r>
                <a:rPr lang="en-US" altLang="zh-CN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Chrome</a:t>
              </a:r>
              <a:r>
                <a:rPr lang="zh-CN" altLang="en-US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浏览器为例：</a:t>
              </a:r>
              <a:endParaRPr lang="en-US" altLang="zh-CN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zh-CN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zh-CN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 </a:t>
              </a:r>
              <a:r>
                <a:rPr lang="zh-CN" altLang="en-US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找到</a:t>
              </a:r>
              <a:r>
                <a:rPr lang="en-US" altLang="zh-CN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RSS Feed Reader</a:t>
              </a:r>
              <a:r>
                <a:rPr lang="zh-CN" altLang="en-US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下载并安装：</a:t>
              </a:r>
              <a:endParaRPr lang="en-GB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241883" y="2860927"/>
            <a:ext cx="2358338" cy="1019347"/>
            <a:chOff x="5267736" y="3587951"/>
            <a:chExt cx="2358338" cy="101934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42042" y="4016748"/>
              <a:ext cx="1609725" cy="59055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5267736" y="3587951"/>
              <a:ext cx="23583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 </a:t>
              </a:r>
              <a:r>
                <a:rPr lang="zh-CN" altLang="en-US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浏览器右上角找到标识：</a:t>
              </a:r>
              <a:endParaRPr lang="en-GB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167924" y="4103131"/>
            <a:ext cx="2876550" cy="2494895"/>
            <a:chOff x="8240902" y="1820491"/>
            <a:chExt cx="2876550" cy="2494895"/>
          </a:xfrm>
        </p:grpSpPr>
        <p:grpSp>
          <p:nvGrpSpPr>
            <p:cNvPr id="37" name="Group 36"/>
            <p:cNvGrpSpPr/>
            <p:nvPr/>
          </p:nvGrpSpPr>
          <p:grpSpPr>
            <a:xfrm>
              <a:off x="8240902" y="1820491"/>
              <a:ext cx="2876550" cy="2494895"/>
              <a:chOff x="7681044" y="1148080"/>
              <a:chExt cx="2876550" cy="2494895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81044" y="1671300"/>
                <a:ext cx="2876550" cy="1971675"/>
              </a:xfrm>
              <a:prstGeom prst="rect">
                <a:avLst/>
              </a:prstGeom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7755003" y="1148080"/>
                <a:ext cx="272863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solidFill>
                      <a:srgbClr val="FF993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3. </a:t>
                </a:r>
                <a:r>
                  <a:rPr lang="zh-CN" altLang="en-US" sz="1400" dirty="0">
                    <a:solidFill>
                      <a:srgbClr val="FF993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点击期刊页面</a:t>
                </a:r>
                <a:r>
                  <a:rPr lang="en-US" altLang="zh-CN" sz="1400" dirty="0">
                    <a:solidFill>
                      <a:srgbClr val="FF993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RSS</a:t>
                </a:r>
                <a:r>
                  <a:rPr lang="zh-CN" altLang="en-US" sz="1400" dirty="0">
                    <a:solidFill>
                      <a:srgbClr val="FF993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订阅按钮，</a:t>
                </a:r>
                <a:endParaRPr lang="en-US" altLang="zh-CN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zh-CN" altLang="en-US" sz="1400" dirty="0">
                    <a:solidFill>
                      <a:srgbClr val="FF993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页面将弹出如下对话框</a:t>
                </a:r>
                <a:endParaRPr lang="en-GB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9" name="Rounded Rectangle 38"/>
            <p:cNvSpPr/>
            <p:nvPr/>
          </p:nvSpPr>
          <p:spPr>
            <a:xfrm>
              <a:off x="9325542" y="3105959"/>
              <a:ext cx="673086" cy="348090"/>
            </a:xfrm>
            <a:prstGeom prst="roundRect">
              <a:avLst/>
            </a:prstGeom>
            <a:noFill/>
            <a:ln w="28575">
              <a:solidFill>
                <a:srgbClr val="FF9933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696854" y="1926026"/>
            <a:ext cx="2975495" cy="934901"/>
            <a:chOff x="7894181" y="4099668"/>
            <a:chExt cx="2975495" cy="93490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65566" y="4720244"/>
              <a:ext cx="1514475" cy="314325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7894181" y="4099668"/>
              <a:ext cx="29754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4. </a:t>
              </a:r>
              <a:r>
                <a:rPr lang="zh-CN" altLang="en-US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点击</a:t>
              </a:r>
              <a:r>
                <a:rPr lang="en-US" altLang="zh-CN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Subscribe</a:t>
              </a:r>
              <a:r>
                <a:rPr lang="zh-CN" altLang="en-US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按钮，完成订阅。</a:t>
              </a:r>
              <a:endParaRPr lang="en-US" altLang="zh-CN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浏览器右上角将会提示：</a:t>
              </a:r>
              <a:endParaRPr lang="en-GB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696854" y="3107087"/>
            <a:ext cx="3248025" cy="1647170"/>
            <a:chOff x="8167670" y="2862180"/>
            <a:chExt cx="3248025" cy="164717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167670" y="3385400"/>
              <a:ext cx="3248025" cy="1123950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8167670" y="2862180"/>
              <a:ext cx="307648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5. </a:t>
              </a:r>
              <a:r>
                <a:rPr lang="zh-CN" altLang="en-US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点击浏览器右上角标识，即可查看</a:t>
              </a:r>
              <a:endParaRPr lang="en-US" altLang="zh-CN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400" dirty="0">
                  <a:solidFill>
                    <a:srgbClr val="FF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推送内容：</a:t>
              </a:r>
              <a:endParaRPr lang="en-GB" sz="14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5" name="Curved Connector 14"/>
          <p:cNvCxnSpPr>
            <a:cxnSpLocks/>
            <a:stCxn id="8" idx="3"/>
            <a:endCxn id="3" idx="3"/>
          </p:cNvCxnSpPr>
          <p:nvPr/>
        </p:nvCxnSpPr>
        <p:spPr>
          <a:xfrm>
            <a:off x="3615071" y="2377257"/>
            <a:ext cx="4429403" cy="3234932"/>
          </a:xfrm>
          <a:prstGeom prst="curvedConnector3">
            <a:avLst>
              <a:gd name="adj1" fmla="val 105161"/>
            </a:avLst>
          </a:prstGeom>
          <a:ln w="28575">
            <a:solidFill>
              <a:srgbClr val="FF99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12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559984" y="341313"/>
            <a:ext cx="8913283" cy="1008062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99"/>
                </a:solidFill>
                <a:latin typeface="Stone Sans ITC TT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99"/>
                </a:solidFill>
                <a:latin typeface="Stone Sans ITC TT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99"/>
                </a:solidFill>
                <a:latin typeface="Stone Sans ITC TT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99"/>
                </a:solidFill>
                <a:latin typeface="Stone Sans ITC TT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99"/>
                </a:solidFill>
                <a:latin typeface="Stone Sans ITC TT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99"/>
                </a:solidFill>
                <a:latin typeface="Stone Sans ITC TT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99"/>
                </a:solidFill>
                <a:latin typeface="Stone Sans ITC TT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99"/>
                </a:solidFill>
                <a:latin typeface="Stone Sans ITC TT" pitchFamily="2" charset="0"/>
              </a:defRPr>
            </a:lvl9pPr>
          </a:lstStyle>
          <a:p>
            <a:r>
              <a:rPr lang="zh-CN" altLang="en-US" kern="0" dirty="0">
                <a:latin typeface="Calibri" panose="020F0502020204030204" pitchFamily="34" charset="0"/>
              </a:rPr>
              <a:t>感谢聆听，欢迎提问</a:t>
            </a:r>
            <a:endParaRPr lang="en-GB" kern="0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18286" y="1349375"/>
            <a:ext cx="659667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Taylor &amp; Francis </a:t>
            </a:r>
            <a:r>
              <a:rPr lang="zh-CN" altLang="en-US" sz="28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产品专员 </a:t>
            </a:r>
            <a:r>
              <a:rPr lang="en-US" altLang="zh-CN" sz="28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28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肖苒苒</a:t>
            </a:r>
            <a:endParaRPr lang="en-US" altLang="zh-CN" sz="28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28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8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1344274945</a:t>
            </a:r>
          </a:p>
          <a:p>
            <a:r>
              <a:rPr lang="en-US" altLang="zh-CN" sz="28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Tel: 13910867122</a:t>
            </a:r>
          </a:p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en-US" altLang="zh-CN" sz="28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-mail: Monica.Xiao@tandfchina.com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2" descr="http://www.homejobster.com/wp-content/uploads/2014/04/emai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663" y="1537034"/>
            <a:ext cx="1550356" cy="1357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586707" y="3982080"/>
            <a:ext cx="4624391" cy="1981200"/>
            <a:chOff x="4784642" y="3918284"/>
            <a:chExt cx="4624391" cy="19812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4642" y="3918284"/>
              <a:ext cx="1981200" cy="19812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627618" y="3918284"/>
              <a:ext cx="2781415" cy="1845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latin typeface="微软"/>
                  <a:ea typeface="楷体" panose="02010609060101010101" pitchFamily="49" charset="-122"/>
                </a:rPr>
                <a:t>请关注我们的公众号</a:t>
              </a:r>
              <a:r>
                <a:rPr lang="en-US" altLang="zh-CN" sz="2400" dirty="0">
                  <a:solidFill>
                    <a:srgbClr val="FF9933"/>
                  </a:solidFill>
                  <a:latin typeface="微软"/>
                  <a:ea typeface="楷体" panose="02010609060101010101" pitchFamily="49" charset="-122"/>
                </a:rPr>
                <a:t>【TandF</a:t>
              </a:r>
              <a:r>
                <a:rPr lang="zh-CN" altLang="en-US" sz="2400" dirty="0">
                  <a:solidFill>
                    <a:srgbClr val="FF9933"/>
                  </a:solidFill>
                  <a:latin typeface="微软"/>
                  <a:ea typeface="楷体" panose="02010609060101010101" pitchFamily="49" charset="-122"/>
                </a:rPr>
                <a:t>学术</a:t>
              </a:r>
              <a:r>
                <a:rPr lang="en-US" altLang="zh-CN" sz="2400" dirty="0">
                  <a:solidFill>
                    <a:srgbClr val="FF9933"/>
                  </a:solidFill>
                  <a:latin typeface="微软"/>
                  <a:ea typeface="楷体" panose="02010609060101010101" pitchFamily="49" charset="-122"/>
                </a:rPr>
                <a:t>】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latin typeface="微软"/>
                  <a:ea typeface="楷体" panose="02010609060101010101" pitchFamily="49" charset="-122"/>
                </a:rPr>
                <a:t>关注学术，</a:t>
              </a:r>
              <a:endParaRPr lang="en-US" altLang="zh-CN" dirty="0">
                <a:latin typeface="微软"/>
                <a:ea typeface="楷体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latin typeface="微软"/>
                  <a:ea typeface="楷体" panose="02010609060101010101" pitchFamily="49" charset="-122"/>
                </a:rPr>
                <a:t>关注</a:t>
              </a:r>
              <a:r>
                <a:rPr lang="en-US" altLang="zh-CN" dirty="0">
                  <a:latin typeface="微软"/>
                  <a:ea typeface="楷体" panose="02010609060101010101" pitchFamily="49" charset="-122"/>
                </a:rPr>
                <a:t>Taylor &amp; Francis</a:t>
              </a:r>
              <a:r>
                <a:rPr lang="zh-CN" altLang="en-US" dirty="0">
                  <a:latin typeface="微软"/>
                  <a:ea typeface="楷体" panose="02010609060101010101" pitchFamily="49" charset="-122"/>
                </a:rPr>
                <a:t>！</a:t>
              </a:r>
              <a:endParaRPr lang="en-US" dirty="0">
                <a:latin typeface="微软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2010286"/>
      </p:ext>
    </p:extLst>
  </p:cSld>
  <p:clrMapOvr>
    <a:masterClrMapping/>
  </p:clrMapOvr>
</p:sld>
</file>

<file path=ppt/theme/theme1.xml><?xml version="1.0" encoding="utf-8"?>
<a:theme xmlns:a="http://schemas.openxmlformats.org/drawingml/2006/main" name="1_NEW T&amp;F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NEW T&amp;F template">
      <a:majorFont>
        <a:latin typeface="Stone Sans ITC TT"/>
        <a:ea typeface=""/>
        <a:cs typeface=""/>
      </a:majorFont>
      <a:minorFont>
        <a:latin typeface="Stone Sans ITC T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NEW T&amp;F 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NEW T&amp;F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EW T&amp;F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EW T&amp;F 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EW T&amp;F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EW T&amp;F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EW T&amp;F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untriesHTField xmlns="86826E0F-5B97-4A95-9B9D-7A6795DBB661">
      <Terms xmlns="http://schemas.microsoft.com/office/infopath/2007/PartnerControls"/>
    </CountriesHTField>
    <ResourceHTField xmlns="86826E0F-5B97-4A95-9B9D-7A6795DBB661">
      <Terms xmlns="http://schemas.microsoft.com/office/infopath/2007/PartnerControls"/>
    </ResourceHTField>
    <LanguagesHTField xmlns="86826E0F-5B97-4A95-9B9D-7A6795DBB661">
      <Terms xmlns="http://schemas.microsoft.com/office/infopath/2007/PartnerControls"/>
    </LanguagesHTField>
    <InformaModifiedBy xmlns="86826E0F-5B97-4A95-9B9D-7A6795DBB661">i:0#.w|ukcorplan\oparah</InformaModifiedBy>
    <ProductInterestHTField xmlns="86826E0F-5B97-4A95-9B9D-7A6795DBB661">
      <Terms xmlns="http://schemas.microsoft.com/office/infopath/2007/PartnerControls"/>
    </ProductInterestHTField>
    <InformaSubjectHTField xmlns="86826E0F-5B97-4A95-9B9D-7A6795DBB661">
      <Terms xmlns="http://schemas.microsoft.com/office/infopath/2007/PartnerControls"/>
    </InformaSubjectHTField>
    <InformaAuthor xmlns="86826E0F-5B97-4A95-9B9D-7A6795DBB661">
      <UserInfo>
        <DisplayName/>
        <AccountId xsi:nil="true"/>
        <AccountType/>
      </UserInfo>
    </InformaAuthor>
    <OfficeLocationHTField xmlns="86826E0F-5B97-4A95-9B9D-7A6795DBB661">
      <Terms xmlns="http://schemas.microsoft.com/office/infopath/2007/PartnerControls"/>
    </OfficeLocationHTField>
    <ProductTypeHTField xmlns="86826E0F-5B97-4A95-9B9D-7A6795DBB661">
      <Terms xmlns="http://schemas.microsoft.com/office/infopath/2007/PartnerControls"/>
    </ProductTypeHTField>
    <DocumentTypeHTField xmlns="86826E0F-5B97-4A95-9B9D-7A6795DBB661">
      <Terms xmlns="http://schemas.microsoft.com/office/infopath/2007/PartnerControls"/>
    </DocumentTypeHTField>
    <BusinessesHTField xmlns="86826E0F-5B97-4A95-9B9D-7A6795DBB661">
      <Terms xmlns="http://schemas.microsoft.com/office/infopath/2007/PartnerControls"/>
    </BusinessesHTField>
    <JobFunctionsHTField xmlns="86826E0F-5B97-4A95-9B9D-7A6795DBB661">
      <Terms xmlns="http://schemas.microsoft.com/office/infopath/2007/PartnerControls"/>
    </JobFunctionsHTField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/>
    <Synchronization>Asynchronous</Synchronization>
    <Type>10002</Type>
    <SequenceNumber>10000</SequenceNumber>
    <Assembly>Informa.Indigo.FarmSolutions.Documents, Version=1.0.0.0, Culture=neutral, PublicKeyToken=d474986896f36289</Assembly>
    <Class>Informa.Indigo.FarmSolutions.Documents.EventReceivers.DocumentItemEventReceiver</Class>
    <Data/>
    <Filter/>
  </Receiver>
  <Receiver>
    <Name/>
    <Synchronization>Asynchronous</Synchronization>
    <Type>10001</Type>
    <SequenceNumber>10000</SequenceNumber>
    <Assembly>Informa.Indigo.FarmSolutions.Documents, Version=1.0.0.0, Culture=neutral, PublicKeyToken=d474986896f36289</Assembly>
    <Class>Informa.Indigo.FarmSolutions.Documents.EventReceivers.DocumentItemEventReceiver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Informa Document" ma:contentTypeID="0x01010034FD5BAB6ABC4363B8E686EB40A07456009422B0B2605EEF429D63031D3EE44D6D" ma:contentTypeVersion="0" ma:contentTypeDescription="Informa Documents Content Type" ma:contentTypeScope="" ma:versionID="2faa3b57dcdf1fe7330d88f58056e80f">
  <xsd:schema xmlns:xsd="http://www.w3.org/2001/XMLSchema" xmlns:xs="http://www.w3.org/2001/XMLSchema" xmlns:p="http://schemas.microsoft.com/office/2006/metadata/properties" xmlns:ns2="86826E0F-5B97-4A95-9B9D-7A6795DBB661" targetNamespace="http://schemas.microsoft.com/office/2006/metadata/properties" ma:root="true" ma:fieldsID="83d4047b81f1dfff1152c32096e31ea8" ns2:_="">
    <xsd:import namespace="86826E0F-5B97-4A95-9B9D-7A6795DBB661"/>
    <xsd:element name="properties">
      <xsd:complexType>
        <xsd:sequence>
          <xsd:element name="documentManagement">
            <xsd:complexType>
              <xsd:all>
                <xsd:element ref="ns2:BusinessesHTField" minOccurs="0"/>
                <xsd:element ref="ns2:ResourceHTField" minOccurs="0"/>
                <xsd:element ref="ns2:JobFunctionsHTField" minOccurs="0"/>
                <xsd:element ref="ns2:OfficeLocationHTField" minOccurs="0"/>
                <xsd:element ref="ns2:InformaSubjectHTField" minOccurs="0"/>
                <xsd:element ref="ns2:ProductTypeHTField" minOccurs="0"/>
                <xsd:element ref="ns2:ProductInterestHTField" minOccurs="0"/>
                <xsd:element ref="ns2:DocumentTypeHTField" minOccurs="0"/>
                <xsd:element ref="ns2:CountriesHTField" minOccurs="0"/>
                <xsd:element ref="ns2:LanguagesHTField" minOccurs="0"/>
                <xsd:element ref="ns2:InformaModifiedBy" minOccurs="0"/>
                <xsd:element ref="ns2:InformaAutho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826E0F-5B97-4A95-9B9D-7A6795DBB661" elementFormDefault="qualified">
    <xsd:import namespace="http://schemas.microsoft.com/office/2006/documentManagement/types"/>
    <xsd:import namespace="http://schemas.microsoft.com/office/infopath/2007/PartnerControls"/>
    <xsd:element name="BusinessesHTField" ma:index="9" nillable="true" ma:taxonomy="true" ma:internalName="BusinessesHTField" ma:taxonomyFieldName="Businesses" ma:displayName="Businesses" ma:fieldId="{7ad074f9-09f8-450b-b55a-4e370dcda2a6}" ma:taxonomyMulti="true" ma:sspId="f9ba6254-2268-4ff0-a778-310f45fe1f75" ma:termSetId="4fbfa5ce-5230-43ab-bf2d-8c196925396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ResourceHTField" ma:index="11" nillable="true" ma:taxonomy="true" ma:internalName="ResourcesHTField" ma:taxonomyFieldName="Resources" ma:displayName="Resources" ma:fieldId="{22ba6ce7-f584-4451-9e50-f2b38f55ec59}" ma:taxonomyMulti="true" ma:sspId="f9ba6254-2268-4ff0-a778-310f45fe1f75" ma:termSetId="963da989-dc34-44df-8493-1b801351e49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obFunctionsHTField" ma:index="13" nillable="true" ma:taxonomy="true" ma:internalName="JobFunctionsHTField" ma:taxonomyFieldName="JobFunctions" ma:displayName="Job functions" ma:fieldId="{3a8f5e09-96bd-49b3-a9b8-a98db1ae1846}" ma:taxonomyMulti="true" ma:sspId="f9ba6254-2268-4ff0-a778-310f45fe1f75" ma:termSetId="53a5153f-427a-49e4-b63d-e500aed366e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fficeLocationHTField" ma:index="15" nillable="true" ma:taxonomy="true" ma:internalName="OfficeLocationHTField" ma:taxonomyFieldName="OfficeLocation" ma:displayName="Office location" ma:fieldId="{a2080fc5-33b5-4f0b-ba62-ad65852f0b7a}" ma:taxonomyMulti="true" ma:sspId="f9ba6254-2268-4ff0-a778-310f45fe1f75" ma:termSetId="4866f1eb-65e5-4f68-8e52-107592eb561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formaSubjectHTField" ma:index="17" nillable="true" ma:taxonomy="true" ma:internalName="InformaSubjectHTField" ma:taxonomyFieldName="InformaSubject" ma:displayName="Subject" ma:fieldId="{c8ecc924-b8ba-4aa6-b7f1-a6a47920c95e}" ma:taxonomyMulti="true" ma:sspId="f9ba6254-2268-4ff0-a778-310f45fe1f75" ma:termSetId="c1f92a2f-0f7f-44fe-9ea1-c8b06400845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roductTypeHTField" ma:index="19" nillable="true" ma:taxonomy="true" ma:internalName="ProductTypeHTField" ma:taxonomyFieldName="ProductType" ma:displayName="Product type" ma:fieldId="{f1ed35f9-245d-40e0-8bb2-9942c22a7b21}" ma:taxonomyMulti="true" ma:sspId="f9ba6254-2268-4ff0-a778-310f45fe1f75" ma:termSetId="73f93106-6e01-498a-a8d5-2500c79fac4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roductInterestHTField" ma:index="21" nillable="true" ma:taxonomy="true" ma:internalName="ProductInterestHTField" ma:taxonomyFieldName="ProductInterest" ma:displayName="Product interest" ma:fieldId="{915df1aa-1173-4ccb-9db5-0f1571791034}" ma:taxonomyMulti="true" ma:sspId="f9ba6254-2268-4ff0-a778-310f45fe1f75" ma:termSetId="d4abf44d-4a6d-40a2-9731-9817131c7c6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ocumentTypeHTField" ma:index="23" nillable="true" ma:taxonomy="true" ma:internalName="DocumentTypeHTField" ma:taxonomyFieldName="DocumentType" ma:displayName="Document type" ma:fieldId="{4357d597-642d-458f-b7aa-1484c3857ac1}" ma:taxonomyMulti="true" ma:sspId="f9ba6254-2268-4ff0-a778-310f45fe1f75" ma:termSetId="0607d7eb-29f0-4605-9616-80a87a03cc5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untriesHTField" ma:index="25" nillable="true" ma:taxonomy="true" ma:internalName="CountriesHTField" ma:taxonomyFieldName="Countries" ma:displayName="Countries" ma:fieldId="{3715ce10-1103-4b14-9b4e-9aa2b078a725}" ma:taxonomyMulti="true" ma:sspId="f9ba6254-2268-4ff0-a778-310f45fe1f75" ma:termSetId="f5e68cf9-48c8-410f-acf6-5b989a110a8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anguagesHTField" ma:index="27" nillable="true" ma:taxonomy="true" ma:internalName="LanguagesHTField" ma:taxonomyFieldName="Languages" ma:displayName="Languages" ma:fieldId="{c48e6b67-c253-454b-96ac-74922e660968}" ma:taxonomyMulti="true" ma:sspId="f9ba6254-2268-4ff0-a778-310f45fe1f75" ma:termSetId="688bad45-b6f2-474b-b520-94944409732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formaModifiedBy" ma:index="28" nillable="true" ma:displayName="Informa modified by" ma:internalName="InformaModifiedBy">
      <xsd:simpleType>
        <xsd:restriction base="dms:Text"/>
      </xsd:simpleType>
    </xsd:element>
    <xsd:element name="InformaAuthor" ma:index="29" nillable="true" ma:displayName="Author" ma:internalName="InformaAuthor" ma:showField="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47B49D1-4F01-4D2A-9403-D2F125DE31A5}">
  <ds:schemaRefs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dcmitype/"/>
    <ds:schemaRef ds:uri="86826E0F-5B97-4A95-9B9D-7A6795DBB661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41D5271-A3B6-4F05-B661-BC0498654E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FC8300-6EEC-4450-8493-AAAE9946331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920070B-03C5-4824-A233-E0FAEFD231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826E0F-5B97-4A95-9B9D-7A6795DBB6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Group slide template</Template>
  <TotalTime>13417</TotalTime>
  <Words>1810</Words>
  <Application>Microsoft Office PowerPoint</Application>
  <PresentationFormat>Widescreen</PresentationFormat>
  <Paragraphs>177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Stone Sans ITC TT</vt:lpstr>
      <vt:lpstr>微软</vt:lpstr>
      <vt:lpstr>微软雅黑</vt:lpstr>
      <vt:lpstr>等线</vt:lpstr>
      <vt:lpstr>Arial</vt:lpstr>
      <vt:lpstr>Calibri</vt:lpstr>
      <vt:lpstr>Courier New</vt:lpstr>
      <vt:lpstr>Rockwell</vt:lpstr>
      <vt:lpstr>Wingdings 2</vt:lpstr>
      <vt:lpstr>1_NEW T&amp;F template</vt:lpstr>
      <vt:lpstr>Taylor &amp; Francis Online</vt:lpstr>
      <vt:lpstr>Taylor &amp; Francis出版集团介绍</vt:lpstr>
      <vt:lpstr>Taylor &amp; Francis医学期刊数据库</vt:lpstr>
      <vt:lpstr>Taylor &amp; Francis医学期刊数据库</vt:lpstr>
      <vt:lpstr>Taylor &amp; Francis 新冠 (COVID-19)相关内容</vt:lpstr>
      <vt:lpstr>平台特点 - 发现 ∙ 学习 ∙ 分享</vt:lpstr>
      <vt:lpstr>平台特点 - 发现 ∙ 学习 ∙ 分享</vt:lpstr>
      <vt:lpstr>PowerPoint Presentation</vt:lpstr>
      <vt:lpstr>平台使用 – 检索</vt:lpstr>
      <vt:lpstr>平台使用 – 检索结果</vt:lpstr>
      <vt:lpstr>平台使用 – 检索结果</vt:lpstr>
      <vt:lpstr>平台使用 – 检索结果</vt:lpstr>
      <vt:lpstr>平台使用 – 检索结果</vt:lpstr>
      <vt:lpstr>平台使用 – 检索技巧</vt:lpstr>
      <vt:lpstr>平台使用 –高级检索</vt:lpstr>
      <vt:lpstr>平台特点 – 文章页面</vt:lpstr>
      <vt:lpstr>平台特点 – 文章页面</vt:lpstr>
      <vt:lpstr>平台特点 – 文章页面</vt:lpstr>
      <vt:lpstr>平台使用 – 文章页面</vt:lpstr>
      <vt:lpstr>平台使用 – 文章页面</vt:lpstr>
      <vt:lpstr>平台使用 – 文章页面</vt:lpstr>
      <vt:lpstr>平台使用 – 期刊页面</vt:lpstr>
      <vt:lpstr>平台使用 – 期刊页面</vt:lpstr>
      <vt:lpstr>平台使用 – 期刊页面</vt:lpstr>
      <vt:lpstr>PowerPoint Presentation</vt:lpstr>
    </vt:vector>
  </TitlesOfParts>
  <Company>Informa Group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TFO Relaunch Comms planning</dc:title>
  <dc:creator>Berrett, Lorna</dc:creator>
  <cp:lastModifiedBy>Xiao, Monica</cp:lastModifiedBy>
  <cp:revision>525</cp:revision>
  <cp:lastPrinted>2016-07-19T17:36:08Z</cp:lastPrinted>
  <dcterms:created xsi:type="dcterms:W3CDTF">2016-07-07T12:54:11Z</dcterms:created>
  <dcterms:modified xsi:type="dcterms:W3CDTF">2020-10-14T07:19:02Z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0x01010034FD5BAB6ABC4363B8E686EB40A07456009422B0B2605EEF429D63031D3EE44D6D</vt:lpwstr>
  </property>
  <property fmtid="{D5CDD505-2E9C-101B-9397-08002B2CF9AE}" pid="3" name="OfficeLocation">
    <vt:lpwstr/>
  </property>
  <property fmtid="{D5CDD505-2E9C-101B-9397-08002B2CF9AE}" pid="4" name="ProductInterest">
    <vt:lpwstr/>
  </property>
  <property fmtid="{D5CDD505-2E9C-101B-9397-08002B2CF9AE}" pid="5" name="Countries">
    <vt:lpwstr/>
  </property>
  <property fmtid="{D5CDD505-2E9C-101B-9397-08002B2CF9AE}" pid="6" name="DocumentType">
    <vt:lpwstr/>
  </property>
  <property fmtid="{D5CDD505-2E9C-101B-9397-08002B2CF9AE}" pid="7" name="Resources">
    <vt:lpwstr/>
  </property>
  <property fmtid="{D5CDD505-2E9C-101B-9397-08002B2CF9AE}" pid="8" name="Businesses">
    <vt:lpwstr/>
  </property>
  <property fmtid="{D5CDD505-2E9C-101B-9397-08002B2CF9AE}" pid="9" name="InformaSubject">
    <vt:lpwstr/>
  </property>
  <property fmtid="{D5CDD505-2E9C-101B-9397-08002B2CF9AE}" pid="10" name="ProductType">
    <vt:lpwstr/>
  </property>
  <property fmtid="{D5CDD505-2E9C-101B-9397-08002B2CF9AE}" pid="11" name="Languages">
    <vt:lpwstr/>
  </property>
  <property fmtid="{D5CDD505-2E9C-101B-9397-08002B2CF9AE}" pid="12" name="JobFunctions">
    <vt:lpwstr/>
  </property>
  <property fmtid="{D5CDD505-2E9C-101B-9397-08002B2CF9AE}" pid="13" name="MSIP_Label_181c070e-054b-4d1c-ba4c-fc70b099192e_Enabled">
    <vt:lpwstr>True</vt:lpwstr>
  </property>
  <property fmtid="{D5CDD505-2E9C-101B-9397-08002B2CF9AE}" pid="14" name="MSIP_Label_181c070e-054b-4d1c-ba4c-fc70b099192e_SiteId">
    <vt:lpwstr>2567d566-604c-408a-8a60-55d0dc9d9d6b</vt:lpwstr>
  </property>
  <property fmtid="{D5CDD505-2E9C-101B-9397-08002B2CF9AE}" pid="15" name="MSIP_Label_181c070e-054b-4d1c-ba4c-fc70b099192e_Owner">
    <vt:lpwstr>Monica.Xiao@informa.com</vt:lpwstr>
  </property>
  <property fmtid="{D5CDD505-2E9C-101B-9397-08002B2CF9AE}" pid="16" name="MSIP_Label_181c070e-054b-4d1c-ba4c-fc70b099192e_SetDate">
    <vt:lpwstr>2019-04-03T09:00:02.4369063Z</vt:lpwstr>
  </property>
  <property fmtid="{D5CDD505-2E9C-101B-9397-08002B2CF9AE}" pid="17" name="MSIP_Label_181c070e-054b-4d1c-ba4c-fc70b099192e_Name">
    <vt:lpwstr>General</vt:lpwstr>
  </property>
  <property fmtid="{D5CDD505-2E9C-101B-9397-08002B2CF9AE}" pid="18" name="MSIP_Label_181c070e-054b-4d1c-ba4c-fc70b099192e_Application">
    <vt:lpwstr>Microsoft Azure Information Protection</vt:lpwstr>
  </property>
  <property fmtid="{D5CDD505-2E9C-101B-9397-08002B2CF9AE}" pid="19" name="MSIP_Label_181c070e-054b-4d1c-ba4c-fc70b099192e_Extended_MSFT_Method">
    <vt:lpwstr>Automatic</vt:lpwstr>
  </property>
  <property fmtid="{D5CDD505-2E9C-101B-9397-08002B2CF9AE}" pid="20" name="MSIP_Label_2bbab825-a111-45e4-86a1-18cee0005896_Enabled">
    <vt:lpwstr>True</vt:lpwstr>
  </property>
  <property fmtid="{D5CDD505-2E9C-101B-9397-08002B2CF9AE}" pid="21" name="MSIP_Label_2bbab825-a111-45e4-86a1-18cee0005896_SiteId">
    <vt:lpwstr>2567d566-604c-408a-8a60-55d0dc9d9d6b</vt:lpwstr>
  </property>
  <property fmtid="{D5CDD505-2E9C-101B-9397-08002B2CF9AE}" pid="22" name="MSIP_Label_2bbab825-a111-45e4-86a1-18cee0005896_Owner">
    <vt:lpwstr>Monica.Xiao@informa.com</vt:lpwstr>
  </property>
  <property fmtid="{D5CDD505-2E9C-101B-9397-08002B2CF9AE}" pid="23" name="MSIP_Label_2bbab825-a111-45e4-86a1-18cee0005896_SetDate">
    <vt:lpwstr>2019-04-03T09:00:02.4369063Z</vt:lpwstr>
  </property>
  <property fmtid="{D5CDD505-2E9C-101B-9397-08002B2CF9AE}" pid="24" name="MSIP_Label_2bbab825-a111-45e4-86a1-18cee0005896_Name">
    <vt:lpwstr>Un-restricted</vt:lpwstr>
  </property>
  <property fmtid="{D5CDD505-2E9C-101B-9397-08002B2CF9AE}" pid="25" name="MSIP_Label_2bbab825-a111-45e4-86a1-18cee0005896_Application">
    <vt:lpwstr>Microsoft Azure Information Protection</vt:lpwstr>
  </property>
  <property fmtid="{D5CDD505-2E9C-101B-9397-08002B2CF9AE}" pid="26" name="MSIP_Label_2bbab825-a111-45e4-86a1-18cee0005896_Parent">
    <vt:lpwstr>181c070e-054b-4d1c-ba4c-fc70b099192e</vt:lpwstr>
  </property>
  <property fmtid="{D5CDD505-2E9C-101B-9397-08002B2CF9AE}" pid="27" name="MSIP_Label_2bbab825-a111-45e4-86a1-18cee0005896_Extended_MSFT_Method">
    <vt:lpwstr>Automatic</vt:lpwstr>
  </property>
  <property fmtid="{D5CDD505-2E9C-101B-9397-08002B2CF9AE}" pid="28" name="Sensitivity">
    <vt:lpwstr>General Un-restricted</vt:lpwstr>
  </property>
</Properties>
</file>